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55" r:id="rId1"/>
  </p:sldMasterIdLst>
  <p:notesMasterIdLst>
    <p:notesMasterId r:id="rId30"/>
  </p:notesMasterIdLst>
  <p:sldIdLst>
    <p:sldId id="277" r:id="rId2"/>
    <p:sldId id="278" r:id="rId3"/>
    <p:sldId id="286" r:id="rId4"/>
    <p:sldId id="287" r:id="rId5"/>
    <p:sldId id="275" r:id="rId6"/>
    <p:sldId id="279" r:id="rId7"/>
    <p:sldId id="259" r:id="rId8"/>
    <p:sldId id="281" r:id="rId9"/>
    <p:sldId id="296" r:id="rId10"/>
    <p:sldId id="288" r:id="rId11"/>
    <p:sldId id="289" r:id="rId12"/>
    <p:sldId id="290" r:id="rId13"/>
    <p:sldId id="298" r:id="rId14"/>
    <p:sldId id="319" r:id="rId15"/>
    <p:sldId id="315" r:id="rId16"/>
    <p:sldId id="317" r:id="rId17"/>
    <p:sldId id="324" r:id="rId18"/>
    <p:sldId id="304" r:id="rId19"/>
    <p:sldId id="320" r:id="rId20"/>
    <p:sldId id="325" r:id="rId21"/>
    <p:sldId id="322" r:id="rId22"/>
    <p:sldId id="326" r:id="rId23"/>
    <p:sldId id="323" r:id="rId24"/>
    <p:sldId id="330" r:id="rId25"/>
    <p:sldId id="328" r:id="rId26"/>
    <p:sldId id="331" r:id="rId27"/>
    <p:sldId id="285" r:id="rId28"/>
    <p:sldId id="32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4B2A86-38D4-EA42-9C06-F269DBEE880A}">
          <p14:sldIdLst>
            <p14:sldId id="277"/>
            <p14:sldId id="278"/>
            <p14:sldId id="286"/>
            <p14:sldId id="287"/>
            <p14:sldId id="275"/>
            <p14:sldId id="279"/>
            <p14:sldId id="259"/>
            <p14:sldId id="281"/>
            <p14:sldId id="296"/>
            <p14:sldId id="288"/>
            <p14:sldId id="289"/>
            <p14:sldId id="290"/>
            <p14:sldId id="298"/>
            <p14:sldId id="319"/>
            <p14:sldId id="315"/>
            <p14:sldId id="317"/>
            <p14:sldId id="324"/>
            <p14:sldId id="304"/>
            <p14:sldId id="320"/>
            <p14:sldId id="325"/>
            <p14:sldId id="322"/>
            <p14:sldId id="326"/>
            <p14:sldId id="323"/>
            <p14:sldId id="330"/>
            <p14:sldId id="328"/>
            <p14:sldId id="331"/>
            <p14:sldId id="285"/>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8"/>
    <p:restoredTop sz="79211"/>
  </p:normalViewPr>
  <p:slideViewPr>
    <p:cSldViewPr snapToGrid="0" snapToObjects="1">
      <p:cViewPr varScale="1">
        <p:scale>
          <a:sx n="104" d="100"/>
          <a:sy n="104" d="100"/>
        </p:scale>
        <p:origin x="13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samuellu/Desktop/514RNA_Seq_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amuellu/Desktop/TRGN514/TRGN514_Final/514RNA_Seq_Project%20copy.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Reads per Sample</a:t>
            </a:r>
            <a:r>
              <a:rPr lang="en-US" baseline="0"/>
              <a:t>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'Pre_alignment sequencing metric'!$C$7:$C$22</c:f>
              <c:strCache>
                <c:ptCount val="16"/>
                <c:pt idx="0">
                  <c:v>AHS1</c:v>
                </c:pt>
                <c:pt idx="1">
                  <c:v>AHS2</c:v>
                </c:pt>
                <c:pt idx="2">
                  <c:v>AHS3</c:v>
                </c:pt>
                <c:pt idx="3">
                  <c:v>AHS4</c:v>
                </c:pt>
                <c:pt idx="4">
                  <c:v>ALS1</c:v>
                </c:pt>
                <c:pt idx="5">
                  <c:v>ALS2</c:v>
                </c:pt>
                <c:pt idx="6">
                  <c:v>ALS3</c:v>
                </c:pt>
                <c:pt idx="7">
                  <c:v>ALS4</c:v>
                </c:pt>
                <c:pt idx="8">
                  <c:v>EHS1</c:v>
                </c:pt>
                <c:pt idx="9">
                  <c:v>EHS2</c:v>
                </c:pt>
                <c:pt idx="10">
                  <c:v>EHS3</c:v>
                </c:pt>
                <c:pt idx="11">
                  <c:v>EHS4</c:v>
                </c:pt>
                <c:pt idx="12">
                  <c:v>ELS1</c:v>
                </c:pt>
                <c:pt idx="13">
                  <c:v>ELS2</c:v>
                </c:pt>
                <c:pt idx="14">
                  <c:v>ELS3</c:v>
                </c:pt>
                <c:pt idx="15">
                  <c:v>ELS4</c:v>
                </c:pt>
              </c:strCache>
            </c:strRef>
          </c:cat>
          <c:val>
            <c:numRef>
              <c:f>'Pre_alignment sequencing metric'!$B$7:$B$22</c:f>
              <c:numCache>
                <c:formatCode>#,##0</c:formatCode>
                <c:ptCount val="16"/>
                <c:pt idx="0">
                  <c:v>67793367</c:v>
                </c:pt>
                <c:pt idx="1">
                  <c:v>67887728</c:v>
                </c:pt>
                <c:pt idx="2">
                  <c:v>67496682</c:v>
                </c:pt>
                <c:pt idx="3">
                  <c:v>62789508</c:v>
                </c:pt>
                <c:pt idx="4">
                  <c:v>61426420</c:v>
                </c:pt>
                <c:pt idx="5">
                  <c:v>58771123</c:v>
                </c:pt>
                <c:pt idx="6">
                  <c:v>56652656</c:v>
                </c:pt>
                <c:pt idx="7">
                  <c:v>66317034</c:v>
                </c:pt>
                <c:pt idx="8">
                  <c:v>63678497</c:v>
                </c:pt>
                <c:pt idx="9">
                  <c:v>64420270</c:v>
                </c:pt>
                <c:pt idx="10">
                  <c:v>67568855</c:v>
                </c:pt>
                <c:pt idx="11">
                  <c:v>66653366</c:v>
                </c:pt>
                <c:pt idx="12">
                  <c:v>67558380</c:v>
                </c:pt>
                <c:pt idx="13">
                  <c:v>58550285</c:v>
                </c:pt>
                <c:pt idx="14">
                  <c:v>64887686</c:v>
                </c:pt>
                <c:pt idx="15">
                  <c:v>59228650</c:v>
                </c:pt>
              </c:numCache>
            </c:numRef>
          </c:val>
          <c:extLst>
            <c:ext xmlns:c16="http://schemas.microsoft.com/office/drawing/2014/chart" uri="{C3380CC4-5D6E-409C-BE32-E72D297353CC}">
              <c16:uniqueId val="{00000000-6788-5046-B15D-0040092B6F95}"/>
            </c:ext>
          </c:extLst>
        </c:ser>
        <c:dLbls>
          <c:showLegendKey val="0"/>
          <c:showVal val="0"/>
          <c:showCatName val="0"/>
          <c:showSerName val="0"/>
          <c:showPercent val="0"/>
          <c:showBubbleSize val="0"/>
        </c:dLbls>
        <c:gapWidth val="219"/>
        <c:overlap val="-27"/>
        <c:axId val="1565277407"/>
        <c:axId val="1565314207"/>
      </c:barChart>
      <c:catAx>
        <c:axId val="1565277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Samples</a:t>
                </a:r>
              </a:p>
            </c:rich>
          </c:tx>
          <c:layout>
            <c:manualLayout>
              <c:xMode val="edge"/>
              <c:yMode val="edge"/>
              <c:x val="0.48266478539893498"/>
              <c:y val="0.8926605792901164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5314207"/>
        <c:crosses val="autoZero"/>
        <c:auto val="1"/>
        <c:lblAlgn val="ctr"/>
        <c:lblOffset val="100"/>
        <c:noMultiLvlLbl val="0"/>
      </c:catAx>
      <c:valAx>
        <c:axId val="1565314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Reads</a:t>
                </a:r>
              </a:p>
            </c:rich>
          </c:tx>
          <c:layout>
            <c:manualLayout>
              <c:xMode val="edge"/>
              <c:yMode val="edge"/>
              <c:x val="1.3872832369942197E-2"/>
              <c:y val="0.4209089163189412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5277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t>
            </a:r>
            <a:r>
              <a:rPr lang="en-US" baseline="0"/>
              <a:t> Alignment to Transcriptome</a:t>
            </a:r>
            <a:r>
              <a:rPr lang="en-US"/>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'Alignment matrix and stats'!$B$2</c:f>
              <c:strCache>
                <c:ptCount val="1"/>
                <c:pt idx="0">
                  <c:v>% Alignment </c:v>
                </c:pt>
              </c:strCache>
            </c:strRef>
          </c:tx>
          <c:spPr>
            <a:solidFill>
              <a:schemeClr val="accent1"/>
            </a:solidFill>
            <a:ln>
              <a:noFill/>
            </a:ln>
            <a:effectLst/>
          </c:spPr>
          <c:invertIfNegative val="0"/>
          <c:cat>
            <c:strRef>
              <c:f>'Alignment matrix and stats'!$A$3:$A$18</c:f>
              <c:strCache>
                <c:ptCount val="16"/>
                <c:pt idx="0">
                  <c:v>AHS1</c:v>
                </c:pt>
                <c:pt idx="1">
                  <c:v>AHS2</c:v>
                </c:pt>
                <c:pt idx="2">
                  <c:v>AHS3</c:v>
                </c:pt>
                <c:pt idx="3">
                  <c:v>AHS4</c:v>
                </c:pt>
                <c:pt idx="4">
                  <c:v>ALS1</c:v>
                </c:pt>
                <c:pt idx="5">
                  <c:v>ALS2</c:v>
                </c:pt>
                <c:pt idx="6">
                  <c:v>ALS3</c:v>
                </c:pt>
                <c:pt idx="7">
                  <c:v>ALS4</c:v>
                </c:pt>
                <c:pt idx="8">
                  <c:v>EHS1</c:v>
                </c:pt>
                <c:pt idx="9">
                  <c:v>EHS2</c:v>
                </c:pt>
                <c:pt idx="10">
                  <c:v>EHS3</c:v>
                </c:pt>
                <c:pt idx="11">
                  <c:v>EHS4</c:v>
                </c:pt>
                <c:pt idx="12">
                  <c:v>ELS1</c:v>
                </c:pt>
                <c:pt idx="13">
                  <c:v>ELS2</c:v>
                </c:pt>
                <c:pt idx="14">
                  <c:v>ELS3</c:v>
                </c:pt>
                <c:pt idx="15">
                  <c:v>ELS4</c:v>
                </c:pt>
              </c:strCache>
            </c:strRef>
          </c:cat>
          <c:val>
            <c:numRef>
              <c:f>'Alignment matrix and stats'!$B$3:$B$18</c:f>
              <c:numCache>
                <c:formatCode>0.00%</c:formatCode>
                <c:ptCount val="16"/>
                <c:pt idx="0">
                  <c:v>0.73099999999999998</c:v>
                </c:pt>
                <c:pt idx="1">
                  <c:v>0.71599999999999997</c:v>
                </c:pt>
                <c:pt idx="2">
                  <c:v>0.74299999999999999</c:v>
                </c:pt>
                <c:pt idx="3">
                  <c:v>0.73799999999999999</c:v>
                </c:pt>
                <c:pt idx="4">
                  <c:v>0.72399999999999998</c:v>
                </c:pt>
                <c:pt idx="5">
                  <c:v>0.70699999999999996</c:v>
                </c:pt>
                <c:pt idx="6">
                  <c:v>0.76800000000000002</c:v>
                </c:pt>
                <c:pt idx="7">
                  <c:v>0.72499999999999998</c:v>
                </c:pt>
                <c:pt idx="8">
                  <c:v>0.71199999999999997</c:v>
                </c:pt>
                <c:pt idx="9">
                  <c:v>0.69799999999999995</c:v>
                </c:pt>
                <c:pt idx="10">
                  <c:v>0.75900000000000001</c:v>
                </c:pt>
                <c:pt idx="11">
                  <c:v>0.749</c:v>
                </c:pt>
                <c:pt idx="12">
                  <c:v>0.71499999999999997</c:v>
                </c:pt>
                <c:pt idx="13">
                  <c:v>0.73299999999999998</c:v>
                </c:pt>
                <c:pt idx="14">
                  <c:v>0.71799999999999997</c:v>
                </c:pt>
                <c:pt idx="15">
                  <c:v>0.71599999999999997</c:v>
                </c:pt>
              </c:numCache>
            </c:numRef>
          </c:val>
          <c:extLst>
            <c:ext xmlns:c16="http://schemas.microsoft.com/office/drawing/2014/chart" uri="{C3380CC4-5D6E-409C-BE32-E72D297353CC}">
              <c16:uniqueId val="{00000000-F73E-0545-875E-AD1D0D395D51}"/>
            </c:ext>
          </c:extLst>
        </c:ser>
        <c:dLbls>
          <c:showLegendKey val="0"/>
          <c:showVal val="0"/>
          <c:showCatName val="0"/>
          <c:showSerName val="0"/>
          <c:showPercent val="0"/>
          <c:showBubbleSize val="0"/>
        </c:dLbls>
        <c:gapWidth val="219"/>
        <c:overlap val="-27"/>
        <c:axId val="1590302383"/>
        <c:axId val="1240982912"/>
      </c:barChart>
      <c:catAx>
        <c:axId val="1590302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0982912"/>
        <c:crosses val="autoZero"/>
        <c:auto val="1"/>
        <c:lblAlgn val="ctr"/>
        <c:lblOffset val="100"/>
        <c:noMultiLvlLbl val="0"/>
      </c:catAx>
      <c:valAx>
        <c:axId val="1240982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Alignment</a:t>
                </a:r>
              </a:p>
            </c:rich>
          </c:tx>
          <c:layout>
            <c:manualLayout>
              <c:xMode val="edge"/>
              <c:yMode val="edge"/>
              <c:x val="1.0863757080688916E-2"/>
              <c:y val="0.3924838582208483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0302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A37FD4-76E6-044D-8421-6A07ADE7EA9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22FA5B3-F4BD-FB4D-BF79-771964E71986}">
      <dgm:prSet/>
      <dgm:spPr/>
      <dgm:t>
        <a:bodyPr/>
        <a:lstStyle/>
        <a:p>
          <a:r>
            <a:rPr lang="en-US" b="0" i="0" dirty="0"/>
            <a:t>With p-value </a:t>
          </a:r>
        </a:p>
        <a:p>
          <a:r>
            <a:rPr lang="en-US" b="0" i="0" dirty="0"/>
            <a:t>&lt; 0.05</a:t>
          </a:r>
          <a:endParaRPr lang="en-US" dirty="0"/>
        </a:p>
      </dgm:t>
    </dgm:pt>
    <dgm:pt modelId="{2CCFBDAD-6166-C94D-9928-4D7861E44E3C}" type="parTrans" cxnId="{C432BBE5-E3F4-504F-856D-773345934C7A}">
      <dgm:prSet/>
      <dgm:spPr/>
      <dgm:t>
        <a:bodyPr/>
        <a:lstStyle/>
        <a:p>
          <a:endParaRPr lang="en-US"/>
        </a:p>
      </dgm:t>
    </dgm:pt>
    <dgm:pt modelId="{8D928CCB-2AFF-F24A-9BF1-8681A06E17F9}" type="sibTrans" cxnId="{C432BBE5-E3F4-504F-856D-773345934C7A}">
      <dgm:prSet/>
      <dgm:spPr/>
      <dgm:t>
        <a:bodyPr/>
        <a:lstStyle/>
        <a:p>
          <a:endParaRPr lang="en-US"/>
        </a:p>
      </dgm:t>
    </dgm:pt>
    <dgm:pt modelId="{77AD7060-4C9B-D74F-8B08-9E8E01A8E0A5}">
      <dgm:prSet/>
      <dgm:spPr/>
      <dgm:t>
        <a:bodyPr/>
        <a:lstStyle/>
        <a:p>
          <a:r>
            <a:rPr lang="en-US" b="0" i="0" dirty="0"/>
            <a:t>Log2 fold difference </a:t>
          </a:r>
        </a:p>
        <a:p>
          <a:r>
            <a:rPr lang="en-US" b="0" i="0" dirty="0"/>
            <a:t>&gt;= +1.5 or &lt;= -1.5</a:t>
          </a:r>
          <a:endParaRPr lang="en-US" dirty="0"/>
        </a:p>
      </dgm:t>
    </dgm:pt>
    <dgm:pt modelId="{50F1821E-2948-CB4F-8A27-6D0EBADD6D7D}" type="parTrans" cxnId="{251CD5A6-8158-6546-9135-3F168AD6557E}">
      <dgm:prSet/>
      <dgm:spPr/>
      <dgm:t>
        <a:bodyPr/>
        <a:lstStyle/>
        <a:p>
          <a:endParaRPr lang="en-US"/>
        </a:p>
      </dgm:t>
    </dgm:pt>
    <dgm:pt modelId="{A9BB0AE5-6112-1148-A8DC-CBA892A3A1A2}" type="sibTrans" cxnId="{251CD5A6-8158-6546-9135-3F168AD6557E}">
      <dgm:prSet/>
      <dgm:spPr/>
      <dgm:t>
        <a:bodyPr/>
        <a:lstStyle/>
        <a:p>
          <a:endParaRPr lang="en-US"/>
        </a:p>
      </dgm:t>
    </dgm:pt>
    <dgm:pt modelId="{9823FA0C-B591-A741-8518-D7CCAECA0249}">
      <dgm:prSet/>
      <dgm:spPr/>
      <dgm:t>
        <a:bodyPr/>
        <a:lstStyle/>
        <a:p>
          <a:r>
            <a:rPr lang="en-US" b="0" i="0" dirty="0"/>
            <a:t>143 genes</a:t>
          </a:r>
          <a:endParaRPr lang="en-US" dirty="0"/>
        </a:p>
      </dgm:t>
    </dgm:pt>
    <dgm:pt modelId="{32FC9FA8-BF5B-E943-A795-2C8102E3DC0E}" type="parTrans" cxnId="{DCEF6F77-31A4-0F4E-9AD4-E2147C31295A}">
      <dgm:prSet/>
      <dgm:spPr/>
      <dgm:t>
        <a:bodyPr/>
        <a:lstStyle/>
        <a:p>
          <a:endParaRPr lang="en-US"/>
        </a:p>
      </dgm:t>
    </dgm:pt>
    <dgm:pt modelId="{1D0E6FA7-DD26-4A44-9D70-E962839834EF}" type="sibTrans" cxnId="{DCEF6F77-31A4-0F4E-9AD4-E2147C31295A}">
      <dgm:prSet/>
      <dgm:spPr/>
      <dgm:t>
        <a:bodyPr/>
        <a:lstStyle/>
        <a:p>
          <a:endParaRPr lang="en-US"/>
        </a:p>
      </dgm:t>
    </dgm:pt>
    <dgm:pt modelId="{FC20B745-F054-A44F-9DFD-547D11305277}">
      <dgm:prSet custT="1"/>
      <dgm:spPr/>
      <dgm:t>
        <a:bodyPr/>
        <a:lstStyle/>
        <a:p>
          <a:r>
            <a:rPr lang="en-US" sz="1600" b="0" i="0" dirty="0"/>
            <a:t>51 genes are downregulated</a:t>
          </a:r>
          <a:endParaRPr lang="en-US" sz="1600" dirty="0"/>
        </a:p>
      </dgm:t>
    </dgm:pt>
    <dgm:pt modelId="{7CDA6AAF-441E-7D4C-8F4B-50DF9BFC533C}" type="parTrans" cxnId="{0C5441B7-5C25-724C-B1EE-8559CE0C4965}">
      <dgm:prSet/>
      <dgm:spPr/>
      <dgm:t>
        <a:bodyPr/>
        <a:lstStyle/>
        <a:p>
          <a:endParaRPr lang="en-US"/>
        </a:p>
      </dgm:t>
    </dgm:pt>
    <dgm:pt modelId="{5F064B0A-2959-1249-A3B6-064935AD0BCE}" type="sibTrans" cxnId="{0C5441B7-5C25-724C-B1EE-8559CE0C4965}">
      <dgm:prSet/>
      <dgm:spPr/>
      <dgm:t>
        <a:bodyPr/>
        <a:lstStyle/>
        <a:p>
          <a:endParaRPr lang="en-US"/>
        </a:p>
      </dgm:t>
    </dgm:pt>
    <dgm:pt modelId="{FE0F914D-3239-024E-937D-383F55F9B164}">
      <dgm:prSet custT="1"/>
      <dgm:spPr/>
      <dgm:t>
        <a:bodyPr/>
        <a:lstStyle/>
        <a:p>
          <a:r>
            <a:rPr lang="en-US" sz="1600" b="0" i="0" dirty="0"/>
            <a:t>92 genes are upregulated</a:t>
          </a:r>
          <a:endParaRPr lang="en-US" sz="1600" dirty="0"/>
        </a:p>
      </dgm:t>
    </dgm:pt>
    <dgm:pt modelId="{0C9C67A4-5B20-524A-9D95-0D30DDE3B620}" type="parTrans" cxnId="{F9118653-99CB-CB45-BB47-831643A19E0D}">
      <dgm:prSet/>
      <dgm:spPr/>
      <dgm:t>
        <a:bodyPr/>
        <a:lstStyle/>
        <a:p>
          <a:endParaRPr lang="en-US"/>
        </a:p>
      </dgm:t>
    </dgm:pt>
    <dgm:pt modelId="{9EA39FDA-A4E2-E44E-966C-C9770BBFBCCE}" type="sibTrans" cxnId="{F9118653-99CB-CB45-BB47-831643A19E0D}">
      <dgm:prSet/>
      <dgm:spPr/>
      <dgm:t>
        <a:bodyPr/>
        <a:lstStyle/>
        <a:p>
          <a:endParaRPr lang="en-US"/>
        </a:p>
      </dgm:t>
    </dgm:pt>
    <dgm:pt modelId="{36824770-4FD5-CE45-9633-FDE3EFD68AAB}" type="pres">
      <dgm:prSet presAssocID="{21A37FD4-76E6-044D-8421-6A07ADE7EA90}" presName="Name0" presStyleCnt="0">
        <dgm:presLayoutVars>
          <dgm:dir/>
          <dgm:animLvl val="lvl"/>
          <dgm:resizeHandles val="exact"/>
        </dgm:presLayoutVars>
      </dgm:prSet>
      <dgm:spPr/>
    </dgm:pt>
    <dgm:pt modelId="{180F0394-EDF1-5E40-A446-4D87894491F5}" type="pres">
      <dgm:prSet presAssocID="{322FA5B3-F4BD-FB4D-BF79-771964E71986}" presName="composite" presStyleCnt="0"/>
      <dgm:spPr/>
    </dgm:pt>
    <dgm:pt modelId="{0A588ECA-541C-A249-BD6C-979EA00E3A29}" type="pres">
      <dgm:prSet presAssocID="{322FA5B3-F4BD-FB4D-BF79-771964E71986}" presName="parTx" presStyleLbl="node1" presStyleIdx="0" presStyleCnt="3">
        <dgm:presLayoutVars>
          <dgm:chMax val="0"/>
          <dgm:chPref val="0"/>
          <dgm:bulletEnabled val="1"/>
        </dgm:presLayoutVars>
      </dgm:prSet>
      <dgm:spPr/>
    </dgm:pt>
    <dgm:pt modelId="{F0A11173-AFD4-A841-87D4-667661C84A9F}" type="pres">
      <dgm:prSet presAssocID="{322FA5B3-F4BD-FB4D-BF79-771964E71986}" presName="desTx" presStyleLbl="revTx" presStyleIdx="0" presStyleCnt="1">
        <dgm:presLayoutVars>
          <dgm:bulletEnabled val="1"/>
        </dgm:presLayoutVars>
      </dgm:prSet>
      <dgm:spPr/>
    </dgm:pt>
    <dgm:pt modelId="{E42367FF-2F7A-D14C-9ED3-6F75D494FBBB}" type="pres">
      <dgm:prSet presAssocID="{8D928CCB-2AFF-F24A-9BF1-8681A06E17F9}" presName="space" presStyleCnt="0"/>
      <dgm:spPr/>
    </dgm:pt>
    <dgm:pt modelId="{B98D213C-CC4A-4A45-9E70-08ADA041EFD1}" type="pres">
      <dgm:prSet presAssocID="{77AD7060-4C9B-D74F-8B08-9E8E01A8E0A5}" presName="composite" presStyleCnt="0"/>
      <dgm:spPr/>
    </dgm:pt>
    <dgm:pt modelId="{4F108984-D618-244B-B5A4-A70B874C5E5C}" type="pres">
      <dgm:prSet presAssocID="{77AD7060-4C9B-D74F-8B08-9E8E01A8E0A5}" presName="parTx" presStyleLbl="node1" presStyleIdx="1" presStyleCnt="3">
        <dgm:presLayoutVars>
          <dgm:chMax val="0"/>
          <dgm:chPref val="0"/>
          <dgm:bulletEnabled val="1"/>
        </dgm:presLayoutVars>
      </dgm:prSet>
      <dgm:spPr/>
    </dgm:pt>
    <dgm:pt modelId="{4614F68F-96A8-8146-A914-85A69441BCF9}" type="pres">
      <dgm:prSet presAssocID="{77AD7060-4C9B-D74F-8B08-9E8E01A8E0A5}" presName="desTx" presStyleLbl="revTx" presStyleIdx="0" presStyleCnt="1">
        <dgm:presLayoutVars>
          <dgm:bulletEnabled val="1"/>
        </dgm:presLayoutVars>
      </dgm:prSet>
      <dgm:spPr/>
    </dgm:pt>
    <dgm:pt modelId="{2ADC0E6E-A176-094D-84F7-27245B2DE9F9}" type="pres">
      <dgm:prSet presAssocID="{A9BB0AE5-6112-1148-A8DC-CBA892A3A1A2}" presName="space" presStyleCnt="0"/>
      <dgm:spPr/>
    </dgm:pt>
    <dgm:pt modelId="{089DBBF3-A2AC-834C-BB70-64F4563FFD81}" type="pres">
      <dgm:prSet presAssocID="{9823FA0C-B591-A741-8518-D7CCAECA0249}" presName="composite" presStyleCnt="0"/>
      <dgm:spPr/>
    </dgm:pt>
    <dgm:pt modelId="{B030B00E-689A-264A-9667-DFDA744BEEE5}" type="pres">
      <dgm:prSet presAssocID="{9823FA0C-B591-A741-8518-D7CCAECA0249}" presName="parTx" presStyleLbl="node1" presStyleIdx="2" presStyleCnt="3">
        <dgm:presLayoutVars>
          <dgm:chMax val="0"/>
          <dgm:chPref val="0"/>
          <dgm:bulletEnabled val="1"/>
        </dgm:presLayoutVars>
      </dgm:prSet>
      <dgm:spPr/>
    </dgm:pt>
    <dgm:pt modelId="{B18B7E1C-BAC7-4746-9FE5-1A1C42C4F00C}" type="pres">
      <dgm:prSet presAssocID="{9823FA0C-B591-A741-8518-D7CCAECA0249}" presName="desTx" presStyleLbl="revTx" presStyleIdx="0" presStyleCnt="1" custLinFactNeighborX="14376" custLinFactNeighborY="-8528">
        <dgm:presLayoutVars>
          <dgm:bulletEnabled val="1"/>
        </dgm:presLayoutVars>
      </dgm:prSet>
      <dgm:spPr/>
    </dgm:pt>
  </dgm:ptLst>
  <dgm:cxnLst>
    <dgm:cxn modelId="{8EC3E310-3706-D04D-BA30-97B6DDD2F898}" type="presOf" srcId="{322FA5B3-F4BD-FB4D-BF79-771964E71986}" destId="{0A588ECA-541C-A249-BD6C-979EA00E3A29}" srcOrd="0" destOrd="0" presId="urn:microsoft.com/office/officeart/2005/8/layout/chevron1"/>
    <dgm:cxn modelId="{4CF82916-56F1-8448-9B6F-AF724AD33916}" type="presOf" srcId="{FC20B745-F054-A44F-9DFD-547D11305277}" destId="{B18B7E1C-BAC7-4746-9FE5-1A1C42C4F00C}" srcOrd="0" destOrd="1" presId="urn:microsoft.com/office/officeart/2005/8/layout/chevron1"/>
    <dgm:cxn modelId="{F9118653-99CB-CB45-BB47-831643A19E0D}" srcId="{9823FA0C-B591-A741-8518-D7CCAECA0249}" destId="{FE0F914D-3239-024E-937D-383F55F9B164}" srcOrd="0" destOrd="0" parTransId="{0C9C67A4-5B20-524A-9D95-0D30DDE3B620}" sibTransId="{9EA39FDA-A4E2-E44E-966C-C9770BBFBCCE}"/>
    <dgm:cxn modelId="{DCEF6F77-31A4-0F4E-9AD4-E2147C31295A}" srcId="{21A37FD4-76E6-044D-8421-6A07ADE7EA90}" destId="{9823FA0C-B591-A741-8518-D7CCAECA0249}" srcOrd="2" destOrd="0" parTransId="{32FC9FA8-BF5B-E943-A795-2C8102E3DC0E}" sibTransId="{1D0E6FA7-DD26-4A44-9D70-E962839834EF}"/>
    <dgm:cxn modelId="{C27FFB7B-218C-3840-B1A8-7D9C85F25D37}" type="presOf" srcId="{77AD7060-4C9B-D74F-8B08-9E8E01A8E0A5}" destId="{4F108984-D618-244B-B5A4-A70B874C5E5C}" srcOrd="0" destOrd="0" presId="urn:microsoft.com/office/officeart/2005/8/layout/chevron1"/>
    <dgm:cxn modelId="{7BD4759B-A0AB-CE4B-8306-07B653FF27F6}" type="presOf" srcId="{21A37FD4-76E6-044D-8421-6A07ADE7EA90}" destId="{36824770-4FD5-CE45-9633-FDE3EFD68AAB}" srcOrd="0" destOrd="0" presId="urn:microsoft.com/office/officeart/2005/8/layout/chevron1"/>
    <dgm:cxn modelId="{24C57AA2-942D-6344-9752-C2D043C0CA5E}" type="presOf" srcId="{FE0F914D-3239-024E-937D-383F55F9B164}" destId="{B18B7E1C-BAC7-4746-9FE5-1A1C42C4F00C}" srcOrd="0" destOrd="0" presId="urn:microsoft.com/office/officeart/2005/8/layout/chevron1"/>
    <dgm:cxn modelId="{251CD5A6-8158-6546-9135-3F168AD6557E}" srcId="{21A37FD4-76E6-044D-8421-6A07ADE7EA90}" destId="{77AD7060-4C9B-D74F-8B08-9E8E01A8E0A5}" srcOrd="1" destOrd="0" parTransId="{50F1821E-2948-CB4F-8A27-6D0EBADD6D7D}" sibTransId="{A9BB0AE5-6112-1148-A8DC-CBA892A3A1A2}"/>
    <dgm:cxn modelId="{0C5441B7-5C25-724C-B1EE-8559CE0C4965}" srcId="{9823FA0C-B591-A741-8518-D7CCAECA0249}" destId="{FC20B745-F054-A44F-9DFD-547D11305277}" srcOrd="1" destOrd="0" parTransId="{7CDA6AAF-441E-7D4C-8F4B-50DF9BFC533C}" sibTransId="{5F064B0A-2959-1249-A3B6-064935AD0BCE}"/>
    <dgm:cxn modelId="{439881D6-12EF-4548-B0C0-2D062AADBBEF}" type="presOf" srcId="{9823FA0C-B591-A741-8518-D7CCAECA0249}" destId="{B030B00E-689A-264A-9667-DFDA744BEEE5}" srcOrd="0" destOrd="0" presId="urn:microsoft.com/office/officeart/2005/8/layout/chevron1"/>
    <dgm:cxn modelId="{C432BBE5-E3F4-504F-856D-773345934C7A}" srcId="{21A37FD4-76E6-044D-8421-6A07ADE7EA90}" destId="{322FA5B3-F4BD-FB4D-BF79-771964E71986}" srcOrd="0" destOrd="0" parTransId="{2CCFBDAD-6166-C94D-9928-4D7861E44E3C}" sibTransId="{8D928CCB-2AFF-F24A-9BF1-8681A06E17F9}"/>
    <dgm:cxn modelId="{564954AE-A234-1B44-A144-AAD3C4E5589F}" type="presParOf" srcId="{36824770-4FD5-CE45-9633-FDE3EFD68AAB}" destId="{180F0394-EDF1-5E40-A446-4D87894491F5}" srcOrd="0" destOrd="0" presId="urn:microsoft.com/office/officeart/2005/8/layout/chevron1"/>
    <dgm:cxn modelId="{36933C78-E626-BB48-BEE7-7398D24A1521}" type="presParOf" srcId="{180F0394-EDF1-5E40-A446-4D87894491F5}" destId="{0A588ECA-541C-A249-BD6C-979EA00E3A29}" srcOrd="0" destOrd="0" presId="urn:microsoft.com/office/officeart/2005/8/layout/chevron1"/>
    <dgm:cxn modelId="{9AAC8D7E-C8A9-F54C-9832-1BF4E145A604}" type="presParOf" srcId="{180F0394-EDF1-5E40-A446-4D87894491F5}" destId="{F0A11173-AFD4-A841-87D4-667661C84A9F}" srcOrd="1" destOrd="0" presId="urn:microsoft.com/office/officeart/2005/8/layout/chevron1"/>
    <dgm:cxn modelId="{6F9370B6-693E-B64E-B073-3CFFF779290F}" type="presParOf" srcId="{36824770-4FD5-CE45-9633-FDE3EFD68AAB}" destId="{E42367FF-2F7A-D14C-9ED3-6F75D494FBBB}" srcOrd="1" destOrd="0" presId="urn:microsoft.com/office/officeart/2005/8/layout/chevron1"/>
    <dgm:cxn modelId="{97B26458-160B-3341-AAAF-0B82B4188A33}" type="presParOf" srcId="{36824770-4FD5-CE45-9633-FDE3EFD68AAB}" destId="{B98D213C-CC4A-4A45-9E70-08ADA041EFD1}" srcOrd="2" destOrd="0" presId="urn:microsoft.com/office/officeart/2005/8/layout/chevron1"/>
    <dgm:cxn modelId="{F12C43DD-7B24-F44A-94DD-805F8A49B3A2}" type="presParOf" srcId="{B98D213C-CC4A-4A45-9E70-08ADA041EFD1}" destId="{4F108984-D618-244B-B5A4-A70B874C5E5C}" srcOrd="0" destOrd="0" presId="urn:microsoft.com/office/officeart/2005/8/layout/chevron1"/>
    <dgm:cxn modelId="{7631D347-1A7B-C74A-8079-9A05813611BE}" type="presParOf" srcId="{B98D213C-CC4A-4A45-9E70-08ADA041EFD1}" destId="{4614F68F-96A8-8146-A914-85A69441BCF9}" srcOrd="1" destOrd="0" presId="urn:microsoft.com/office/officeart/2005/8/layout/chevron1"/>
    <dgm:cxn modelId="{63621F88-C17D-0446-96A0-D1430AD131BD}" type="presParOf" srcId="{36824770-4FD5-CE45-9633-FDE3EFD68AAB}" destId="{2ADC0E6E-A176-094D-84F7-27245B2DE9F9}" srcOrd="3" destOrd="0" presId="urn:microsoft.com/office/officeart/2005/8/layout/chevron1"/>
    <dgm:cxn modelId="{75A7FB05-FBB8-244D-AC39-784116437F52}" type="presParOf" srcId="{36824770-4FD5-CE45-9633-FDE3EFD68AAB}" destId="{089DBBF3-A2AC-834C-BB70-64F4563FFD81}" srcOrd="4" destOrd="0" presId="urn:microsoft.com/office/officeart/2005/8/layout/chevron1"/>
    <dgm:cxn modelId="{C92B2F12-679D-404D-88FA-ECD671D358E1}" type="presParOf" srcId="{089DBBF3-A2AC-834C-BB70-64F4563FFD81}" destId="{B030B00E-689A-264A-9667-DFDA744BEEE5}" srcOrd="0" destOrd="0" presId="urn:microsoft.com/office/officeart/2005/8/layout/chevron1"/>
    <dgm:cxn modelId="{14440943-73C6-3142-99BF-B3894B9C78A0}" type="presParOf" srcId="{089DBBF3-A2AC-834C-BB70-64F4563FFD81}" destId="{B18B7E1C-BAC7-4746-9FE5-1A1C42C4F00C}"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A37FD4-76E6-044D-8421-6A07ADE7EA9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22FA5B3-F4BD-FB4D-BF79-771964E71986}">
      <dgm:prSet/>
      <dgm:spPr/>
      <dgm:t>
        <a:bodyPr/>
        <a:lstStyle/>
        <a:p>
          <a:r>
            <a:rPr lang="en-US" b="0" i="0" dirty="0"/>
            <a:t>With p-value </a:t>
          </a:r>
        </a:p>
        <a:p>
          <a:r>
            <a:rPr lang="en-US" b="0" i="0" dirty="0"/>
            <a:t>&lt; 0.05</a:t>
          </a:r>
          <a:endParaRPr lang="en-US" dirty="0"/>
        </a:p>
      </dgm:t>
    </dgm:pt>
    <dgm:pt modelId="{2CCFBDAD-6166-C94D-9928-4D7861E44E3C}" type="parTrans" cxnId="{C432BBE5-E3F4-504F-856D-773345934C7A}">
      <dgm:prSet/>
      <dgm:spPr/>
      <dgm:t>
        <a:bodyPr/>
        <a:lstStyle/>
        <a:p>
          <a:endParaRPr lang="en-US"/>
        </a:p>
      </dgm:t>
    </dgm:pt>
    <dgm:pt modelId="{8D928CCB-2AFF-F24A-9BF1-8681A06E17F9}" type="sibTrans" cxnId="{C432BBE5-E3F4-504F-856D-773345934C7A}">
      <dgm:prSet/>
      <dgm:spPr/>
      <dgm:t>
        <a:bodyPr/>
        <a:lstStyle/>
        <a:p>
          <a:endParaRPr lang="en-US"/>
        </a:p>
      </dgm:t>
    </dgm:pt>
    <dgm:pt modelId="{77AD7060-4C9B-D74F-8B08-9E8E01A8E0A5}">
      <dgm:prSet/>
      <dgm:spPr/>
      <dgm:t>
        <a:bodyPr/>
        <a:lstStyle/>
        <a:p>
          <a:r>
            <a:rPr lang="en-US" b="0" i="0" dirty="0"/>
            <a:t>Log2 fold difference </a:t>
          </a:r>
        </a:p>
        <a:p>
          <a:r>
            <a:rPr lang="en-US" b="0" i="0" dirty="0"/>
            <a:t>&gt;= +1.5 or &lt;= -1.5</a:t>
          </a:r>
          <a:endParaRPr lang="en-US" dirty="0"/>
        </a:p>
      </dgm:t>
    </dgm:pt>
    <dgm:pt modelId="{50F1821E-2948-CB4F-8A27-6D0EBADD6D7D}" type="parTrans" cxnId="{251CD5A6-8158-6546-9135-3F168AD6557E}">
      <dgm:prSet/>
      <dgm:spPr/>
      <dgm:t>
        <a:bodyPr/>
        <a:lstStyle/>
        <a:p>
          <a:endParaRPr lang="en-US"/>
        </a:p>
      </dgm:t>
    </dgm:pt>
    <dgm:pt modelId="{A9BB0AE5-6112-1148-A8DC-CBA892A3A1A2}" type="sibTrans" cxnId="{251CD5A6-8158-6546-9135-3F168AD6557E}">
      <dgm:prSet/>
      <dgm:spPr/>
      <dgm:t>
        <a:bodyPr/>
        <a:lstStyle/>
        <a:p>
          <a:endParaRPr lang="en-US"/>
        </a:p>
      </dgm:t>
    </dgm:pt>
    <dgm:pt modelId="{9823FA0C-B591-A741-8518-D7CCAECA0249}">
      <dgm:prSet/>
      <dgm:spPr/>
      <dgm:t>
        <a:bodyPr/>
        <a:lstStyle/>
        <a:p>
          <a:r>
            <a:rPr lang="en-US" b="0" i="0" dirty="0"/>
            <a:t>164 genes</a:t>
          </a:r>
          <a:endParaRPr lang="en-US" dirty="0"/>
        </a:p>
      </dgm:t>
    </dgm:pt>
    <dgm:pt modelId="{32FC9FA8-BF5B-E943-A795-2C8102E3DC0E}" type="parTrans" cxnId="{DCEF6F77-31A4-0F4E-9AD4-E2147C31295A}">
      <dgm:prSet/>
      <dgm:spPr/>
      <dgm:t>
        <a:bodyPr/>
        <a:lstStyle/>
        <a:p>
          <a:endParaRPr lang="en-US"/>
        </a:p>
      </dgm:t>
    </dgm:pt>
    <dgm:pt modelId="{1D0E6FA7-DD26-4A44-9D70-E962839834EF}" type="sibTrans" cxnId="{DCEF6F77-31A4-0F4E-9AD4-E2147C31295A}">
      <dgm:prSet/>
      <dgm:spPr/>
      <dgm:t>
        <a:bodyPr/>
        <a:lstStyle/>
        <a:p>
          <a:endParaRPr lang="en-US"/>
        </a:p>
      </dgm:t>
    </dgm:pt>
    <dgm:pt modelId="{FC20B745-F054-A44F-9DFD-547D11305277}">
      <dgm:prSet custT="1"/>
      <dgm:spPr/>
      <dgm:t>
        <a:bodyPr/>
        <a:lstStyle/>
        <a:p>
          <a:endParaRPr lang="en-US" sz="1600" dirty="0"/>
        </a:p>
      </dgm:t>
    </dgm:pt>
    <dgm:pt modelId="{7CDA6AAF-441E-7D4C-8F4B-50DF9BFC533C}" type="parTrans" cxnId="{0C5441B7-5C25-724C-B1EE-8559CE0C4965}">
      <dgm:prSet/>
      <dgm:spPr/>
      <dgm:t>
        <a:bodyPr/>
        <a:lstStyle/>
        <a:p>
          <a:endParaRPr lang="en-US"/>
        </a:p>
      </dgm:t>
    </dgm:pt>
    <dgm:pt modelId="{5F064B0A-2959-1249-A3B6-064935AD0BCE}" type="sibTrans" cxnId="{0C5441B7-5C25-724C-B1EE-8559CE0C4965}">
      <dgm:prSet/>
      <dgm:spPr/>
      <dgm:t>
        <a:bodyPr/>
        <a:lstStyle/>
        <a:p>
          <a:endParaRPr lang="en-US"/>
        </a:p>
      </dgm:t>
    </dgm:pt>
    <dgm:pt modelId="{87981DA1-F206-0B4F-9CC1-0D91772DBD5B}">
      <dgm:prSet/>
      <dgm:spPr/>
      <dgm:t>
        <a:bodyPr/>
        <a:lstStyle/>
        <a:p>
          <a:r>
            <a:rPr lang="en-US" dirty="0"/>
            <a:t>Remove EHS2/3</a:t>
          </a:r>
        </a:p>
      </dgm:t>
    </dgm:pt>
    <dgm:pt modelId="{165CA64B-E0D3-3149-B02B-4A3675C93D93}" type="parTrans" cxnId="{B0B48A37-95F0-FA4A-9909-B8F15FF19FE3}">
      <dgm:prSet/>
      <dgm:spPr/>
      <dgm:t>
        <a:bodyPr/>
        <a:lstStyle/>
        <a:p>
          <a:endParaRPr lang="en-US"/>
        </a:p>
      </dgm:t>
    </dgm:pt>
    <dgm:pt modelId="{85E66D74-1D66-3D42-A660-0C63E18971A6}" type="sibTrans" cxnId="{B0B48A37-95F0-FA4A-9909-B8F15FF19FE3}">
      <dgm:prSet/>
      <dgm:spPr/>
      <dgm:t>
        <a:bodyPr/>
        <a:lstStyle/>
        <a:p>
          <a:endParaRPr lang="en-US"/>
        </a:p>
      </dgm:t>
    </dgm:pt>
    <dgm:pt modelId="{D533072B-ED4C-8249-8E54-2A28134B4423}">
      <dgm:prSet/>
      <dgm:spPr/>
      <dgm:t>
        <a:bodyPr/>
        <a:lstStyle/>
        <a:p>
          <a:r>
            <a:rPr lang="en-US" dirty="0"/>
            <a:t>Remove genes with no symbol name</a:t>
          </a:r>
        </a:p>
      </dgm:t>
    </dgm:pt>
    <dgm:pt modelId="{BB241AD2-F20C-2C44-83DB-EE6FD370F585}" type="parTrans" cxnId="{E23E9F4C-211B-C647-996E-EF0737E359D9}">
      <dgm:prSet/>
      <dgm:spPr/>
      <dgm:t>
        <a:bodyPr/>
        <a:lstStyle/>
        <a:p>
          <a:endParaRPr lang="en-US"/>
        </a:p>
      </dgm:t>
    </dgm:pt>
    <dgm:pt modelId="{83B935E8-5E64-D14D-92D3-6CA4E9C4348C}" type="sibTrans" cxnId="{E23E9F4C-211B-C647-996E-EF0737E359D9}">
      <dgm:prSet/>
      <dgm:spPr/>
      <dgm:t>
        <a:bodyPr/>
        <a:lstStyle/>
        <a:p>
          <a:endParaRPr lang="en-US"/>
        </a:p>
      </dgm:t>
    </dgm:pt>
    <dgm:pt modelId="{36824770-4FD5-CE45-9633-FDE3EFD68AAB}" type="pres">
      <dgm:prSet presAssocID="{21A37FD4-76E6-044D-8421-6A07ADE7EA90}" presName="Name0" presStyleCnt="0">
        <dgm:presLayoutVars>
          <dgm:dir/>
          <dgm:animLvl val="lvl"/>
          <dgm:resizeHandles val="exact"/>
        </dgm:presLayoutVars>
      </dgm:prSet>
      <dgm:spPr/>
    </dgm:pt>
    <dgm:pt modelId="{627DDE2E-F454-DC4A-A183-AF55E53056B4}" type="pres">
      <dgm:prSet presAssocID="{87981DA1-F206-0B4F-9CC1-0D91772DBD5B}" presName="composite" presStyleCnt="0"/>
      <dgm:spPr/>
    </dgm:pt>
    <dgm:pt modelId="{63981D0D-C1B2-5E48-847E-F2DFA4CF688E}" type="pres">
      <dgm:prSet presAssocID="{87981DA1-F206-0B4F-9CC1-0D91772DBD5B}" presName="parTx" presStyleLbl="node1" presStyleIdx="0" presStyleCnt="5">
        <dgm:presLayoutVars>
          <dgm:chMax val="0"/>
          <dgm:chPref val="0"/>
          <dgm:bulletEnabled val="1"/>
        </dgm:presLayoutVars>
      </dgm:prSet>
      <dgm:spPr/>
    </dgm:pt>
    <dgm:pt modelId="{FF6A2346-E0FE-E044-9A4E-65A52DF317D3}" type="pres">
      <dgm:prSet presAssocID="{87981DA1-F206-0B4F-9CC1-0D91772DBD5B}" presName="desTx" presStyleLbl="revTx" presStyleIdx="0" presStyleCnt="1">
        <dgm:presLayoutVars>
          <dgm:bulletEnabled val="1"/>
        </dgm:presLayoutVars>
      </dgm:prSet>
      <dgm:spPr/>
    </dgm:pt>
    <dgm:pt modelId="{E234D5E7-F584-434A-B834-F7EB1C2F04F5}" type="pres">
      <dgm:prSet presAssocID="{85E66D74-1D66-3D42-A660-0C63E18971A6}" presName="space" presStyleCnt="0"/>
      <dgm:spPr/>
    </dgm:pt>
    <dgm:pt modelId="{180F0394-EDF1-5E40-A446-4D87894491F5}" type="pres">
      <dgm:prSet presAssocID="{322FA5B3-F4BD-FB4D-BF79-771964E71986}" presName="composite" presStyleCnt="0"/>
      <dgm:spPr/>
    </dgm:pt>
    <dgm:pt modelId="{0A588ECA-541C-A249-BD6C-979EA00E3A29}" type="pres">
      <dgm:prSet presAssocID="{322FA5B3-F4BD-FB4D-BF79-771964E71986}" presName="parTx" presStyleLbl="node1" presStyleIdx="1" presStyleCnt="5">
        <dgm:presLayoutVars>
          <dgm:chMax val="0"/>
          <dgm:chPref val="0"/>
          <dgm:bulletEnabled val="1"/>
        </dgm:presLayoutVars>
      </dgm:prSet>
      <dgm:spPr/>
    </dgm:pt>
    <dgm:pt modelId="{F0A11173-AFD4-A841-87D4-667661C84A9F}" type="pres">
      <dgm:prSet presAssocID="{322FA5B3-F4BD-FB4D-BF79-771964E71986}" presName="desTx" presStyleLbl="revTx" presStyleIdx="0" presStyleCnt="1">
        <dgm:presLayoutVars>
          <dgm:bulletEnabled val="1"/>
        </dgm:presLayoutVars>
      </dgm:prSet>
      <dgm:spPr/>
    </dgm:pt>
    <dgm:pt modelId="{E42367FF-2F7A-D14C-9ED3-6F75D494FBBB}" type="pres">
      <dgm:prSet presAssocID="{8D928CCB-2AFF-F24A-9BF1-8681A06E17F9}" presName="space" presStyleCnt="0"/>
      <dgm:spPr/>
    </dgm:pt>
    <dgm:pt modelId="{B98D213C-CC4A-4A45-9E70-08ADA041EFD1}" type="pres">
      <dgm:prSet presAssocID="{77AD7060-4C9B-D74F-8B08-9E8E01A8E0A5}" presName="composite" presStyleCnt="0"/>
      <dgm:spPr/>
    </dgm:pt>
    <dgm:pt modelId="{4F108984-D618-244B-B5A4-A70B874C5E5C}" type="pres">
      <dgm:prSet presAssocID="{77AD7060-4C9B-D74F-8B08-9E8E01A8E0A5}" presName="parTx" presStyleLbl="node1" presStyleIdx="2" presStyleCnt="5">
        <dgm:presLayoutVars>
          <dgm:chMax val="0"/>
          <dgm:chPref val="0"/>
          <dgm:bulletEnabled val="1"/>
        </dgm:presLayoutVars>
      </dgm:prSet>
      <dgm:spPr/>
    </dgm:pt>
    <dgm:pt modelId="{4614F68F-96A8-8146-A914-85A69441BCF9}" type="pres">
      <dgm:prSet presAssocID="{77AD7060-4C9B-D74F-8B08-9E8E01A8E0A5}" presName="desTx" presStyleLbl="revTx" presStyleIdx="0" presStyleCnt="1">
        <dgm:presLayoutVars>
          <dgm:bulletEnabled val="1"/>
        </dgm:presLayoutVars>
      </dgm:prSet>
      <dgm:spPr/>
    </dgm:pt>
    <dgm:pt modelId="{2ADC0E6E-A176-094D-84F7-27245B2DE9F9}" type="pres">
      <dgm:prSet presAssocID="{A9BB0AE5-6112-1148-A8DC-CBA892A3A1A2}" presName="space" presStyleCnt="0"/>
      <dgm:spPr/>
    </dgm:pt>
    <dgm:pt modelId="{D82ED567-058B-8B4B-9F81-B490527F0C85}" type="pres">
      <dgm:prSet presAssocID="{D533072B-ED4C-8249-8E54-2A28134B4423}" presName="composite" presStyleCnt="0"/>
      <dgm:spPr/>
    </dgm:pt>
    <dgm:pt modelId="{9BEEAC40-DCAB-B241-8AB4-AEF719643968}" type="pres">
      <dgm:prSet presAssocID="{D533072B-ED4C-8249-8E54-2A28134B4423}" presName="parTx" presStyleLbl="node1" presStyleIdx="3" presStyleCnt="5">
        <dgm:presLayoutVars>
          <dgm:chMax val="0"/>
          <dgm:chPref val="0"/>
          <dgm:bulletEnabled val="1"/>
        </dgm:presLayoutVars>
      </dgm:prSet>
      <dgm:spPr/>
    </dgm:pt>
    <dgm:pt modelId="{5665AF1A-5201-6149-90B5-9E09671572C3}" type="pres">
      <dgm:prSet presAssocID="{D533072B-ED4C-8249-8E54-2A28134B4423}" presName="desTx" presStyleLbl="revTx" presStyleIdx="0" presStyleCnt="1">
        <dgm:presLayoutVars>
          <dgm:bulletEnabled val="1"/>
        </dgm:presLayoutVars>
      </dgm:prSet>
      <dgm:spPr/>
    </dgm:pt>
    <dgm:pt modelId="{9664C55C-FCBE-7D40-AFA4-9BB398B0DB86}" type="pres">
      <dgm:prSet presAssocID="{83B935E8-5E64-D14D-92D3-6CA4E9C4348C}" presName="space" presStyleCnt="0"/>
      <dgm:spPr/>
    </dgm:pt>
    <dgm:pt modelId="{089DBBF3-A2AC-834C-BB70-64F4563FFD81}" type="pres">
      <dgm:prSet presAssocID="{9823FA0C-B591-A741-8518-D7CCAECA0249}" presName="composite" presStyleCnt="0"/>
      <dgm:spPr/>
    </dgm:pt>
    <dgm:pt modelId="{B030B00E-689A-264A-9667-DFDA744BEEE5}" type="pres">
      <dgm:prSet presAssocID="{9823FA0C-B591-A741-8518-D7CCAECA0249}" presName="parTx" presStyleLbl="node1" presStyleIdx="4" presStyleCnt="5">
        <dgm:presLayoutVars>
          <dgm:chMax val="0"/>
          <dgm:chPref val="0"/>
          <dgm:bulletEnabled val="1"/>
        </dgm:presLayoutVars>
      </dgm:prSet>
      <dgm:spPr/>
    </dgm:pt>
    <dgm:pt modelId="{B18B7E1C-BAC7-4746-9FE5-1A1C42C4F00C}" type="pres">
      <dgm:prSet presAssocID="{9823FA0C-B591-A741-8518-D7CCAECA0249}" presName="desTx" presStyleLbl="revTx" presStyleIdx="0" presStyleCnt="1" custLinFactNeighborX="14770" custLinFactNeighborY="12405">
        <dgm:presLayoutVars>
          <dgm:bulletEnabled val="1"/>
        </dgm:presLayoutVars>
      </dgm:prSet>
      <dgm:spPr/>
    </dgm:pt>
  </dgm:ptLst>
  <dgm:cxnLst>
    <dgm:cxn modelId="{814FCE09-9371-0248-BB4E-D2F92547657F}" type="presOf" srcId="{D533072B-ED4C-8249-8E54-2A28134B4423}" destId="{9BEEAC40-DCAB-B241-8AB4-AEF719643968}" srcOrd="0" destOrd="0" presId="urn:microsoft.com/office/officeart/2005/8/layout/chevron1"/>
    <dgm:cxn modelId="{8EC3E310-3706-D04D-BA30-97B6DDD2F898}" type="presOf" srcId="{322FA5B3-F4BD-FB4D-BF79-771964E71986}" destId="{0A588ECA-541C-A249-BD6C-979EA00E3A29}" srcOrd="0" destOrd="0" presId="urn:microsoft.com/office/officeart/2005/8/layout/chevron1"/>
    <dgm:cxn modelId="{4CF82916-56F1-8448-9B6F-AF724AD33916}" type="presOf" srcId="{FC20B745-F054-A44F-9DFD-547D11305277}" destId="{B18B7E1C-BAC7-4746-9FE5-1A1C42C4F00C}" srcOrd="0" destOrd="0" presId="urn:microsoft.com/office/officeart/2005/8/layout/chevron1"/>
    <dgm:cxn modelId="{B0B48A37-95F0-FA4A-9909-B8F15FF19FE3}" srcId="{21A37FD4-76E6-044D-8421-6A07ADE7EA90}" destId="{87981DA1-F206-0B4F-9CC1-0D91772DBD5B}" srcOrd="0" destOrd="0" parTransId="{165CA64B-E0D3-3149-B02B-4A3675C93D93}" sibTransId="{85E66D74-1D66-3D42-A660-0C63E18971A6}"/>
    <dgm:cxn modelId="{E23E9F4C-211B-C647-996E-EF0737E359D9}" srcId="{21A37FD4-76E6-044D-8421-6A07ADE7EA90}" destId="{D533072B-ED4C-8249-8E54-2A28134B4423}" srcOrd="3" destOrd="0" parTransId="{BB241AD2-F20C-2C44-83DB-EE6FD370F585}" sibTransId="{83B935E8-5E64-D14D-92D3-6CA4E9C4348C}"/>
    <dgm:cxn modelId="{DCEF6F77-31A4-0F4E-9AD4-E2147C31295A}" srcId="{21A37FD4-76E6-044D-8421-6A07ADE7EA90}" destId="{9823FA0C-B591-A741-8518-D7CCAECA0249}" srcOrd="4" destOrd="0" parTransId="{32FC9FA8-BF5B-E943-A795-2C8102E3DC0E}" sibTransId="{1D0E6FA7-DD26-4A44-9D70-E962839834EF}"/>
    <dgm:cxn modelId="{C27FFB7B-218C-3840-B1A8-7D9C85F25D37}" type="presOf" srcId="{77AD7060-4C9B-D74F-8B08-9E8E01A8E0A5}" destId="{4F108984-D618-244B-B5A4-A70B874C5E5C}" srcOrd="0" destOrd="0" presId="urn:microsoft.com/office/officeart/2005/8/layout/chevron1"/>
    <dgm:cxn modelId="{7BD4759B-A0AB-CE4B-8306-07B653FF27F6}" type="presOf" srcId="{21A37FD4-76E6-044D-8421-6A07ADE7EA90}" destId="{36824770-4FD5-CE45-9633-FDE3EFD68AAB}" srcOrd="0" destOrd="0" presId="urn:microsoft.com/office/officeart/2005/8/layout/chevron1"/>
    <dgm:cxn modelId="{251CD5A6-8158-6546-9135-3F168AD6557E}" srcId="{21A37FD4-76E6-044D-8421-6A07ADE7EA90}" destId="{77AD7060-4C9B-D74F-8B08-9E8E01A8E0A5}" srcOrd="2" destOrd="0" parTransId="{50F1821E-2948-CB4F-8A27-6D0EBADD6D7D}" sibTransId="{A9BB0AE5-6112-1148-A8DC-CBA892A3A1A2}"/>
    <dgm:cxn modelId="{0C5441B7-5C25-724C-B1EE-8559CE0C4965}" srcId="{9823FA0C-B591-A741-8518-D7CCAECA0249}" destId="{FC20B745-F054-A44F-9DFD-547D11305277}" srcOrd="0" destOrd="0" parTransId="{7CDA6AAF-441E-7D4C-8F4B-50DF9BFC533C}" sibTransId="{5F064B0A-2959-1249-A3B6-064935AD0BCE}"/>
    <dgm:cxn modelId="{439881D6-12EF-4548-B0C0-2D062AADBBEF}" type="presOf" srcId="{9823FA0C-B591-A741-8518-D7CCAECA0249}" destId="{B030B00E-689A-264A-9667-DFDA744BEEE5}" srcOrd="0" destOrd="0" presId="urn:microsoft.com/office/officeart/2005/8/layout/chevron1"/>
    <dgm:cxn modelId="{C432BBE5-E3F4-504F-856D-773345934C7A}" srcId="{21A37FD4-76E6-044D-8421-6A07ADE7EA90}" destId="{322FA5B3-F4BD-FB4D-BF79-771964E71986}" srcOrd="1" destOrd="0" parTransId="{2CCFBDAD-6166-C94D-9928-4D7861E44E3C}" sibTransId="{8D928CCB-2AFF-F24A-9BF1-8681A06E17F9}"/>
    <dgm:cxn modelId="{5BEFE6FD-48B6-BB48-875F-1B78F201F5E9}" type="presOf" srcId="{87981DA1-F206-0B4F-9CC1-0D91772DBD5B}" destId="{63981D0D-C1B2-5E48-847E-F2DFA4CF688E}" srcOrd="0" destOrd="0" presId="urn:microsoft.com/office/officeart/2005/8/layout/chevron1"/>
    <dgm:cxn modelId="{F19E5B12-9763-064C-B22C-DE34CAE77362}" type="presParOf" srcId="{36824770-4FD5-CE45-9633-FDE3EFD68AAB}" destId="{627DDE2E-F454-DC4A-A183-AF55E53056B4}" srcOrd="0" destOrd="0" presId="urn:microsoft.com/office/officeart/2005/8/layout/chevron1"/>
    <dgm:cxn modelId="{8E8C3BEB-44BD-2B44-9960-4C13474595CA}" type="presParOf" srcId="{627DDE2E-F454-DC4A-A183-AF55E53056B4}" destId="{63981D0D-C1B2-5E48-847E-F2DFA4CF688E}" srcOrd="0" destOrd="0" presId="urn:microsoft.com/office/officeart/2005/8/layout/chevron1"/>
    <dgm:cxn modelId="{2233D216-FA4B-534C-86AD-E589428E09E8}" type="presParOf" srcId="{627DDE2E-F454-DC4A-A183-AF55E53056B4}" destId="{FF6A2346-E0FE-E044-9A4E-65A52DF317D3}" srcOrd="1" destOrd="0" presId="urn:microsoft.com/office/officeart/2005/8/layout/chevron1"/>
    <dgm:cxn modelId="{E418425B-4B21-C34A-A1B1-A08E96B767D9}" type="presParOf" srcId="{36824770-4FD5-CE45-9633-FDE3EFD68AAB}" destId="{E234D5E7-F584-434A-B834-F7EB1C2F04F5}" srcOrd="1" destOrd="0" presId="urn:microsoft.com/office/officeart/2005/8/layout/chevron1"/>
    <dgm:cxn modelId="{564954AE-A234-1B44-A144-AAD3C4E5589F}" type="presParOf" srcId="{36824770-4FD5-CE45-9633-FDE3EFD68AAB}" destId="{180F0394-EDF1-5E40-A446-4D87894491F5}" srcOrd="2" destOrd="0" presId="urn:microsoft.com/office/officeart/2005/8/layout/chevron1"/>
    <dgm:cxn modelId="{36933C78-E626-BB48-BEE7-7398D24A1521}" type="presParOf" srcId="{180F0394-EDF1-5E40-A446-4D87894491F5}" destId="{0A588ECA-541C-A249-BD6C-979EA00E3A29}" srcOrd="0" destOrd="0" presId="urn:microsoft.com/office/officeart/2005/8/layout/chevron1"/>
    <dgm:cxn modelId="{9AAC8D7E-C8A9-F54C-9832-1BF4E145A604}" type="presParOf" srcId="{180F0394-EDF1-5E40-A446-4D87894491F5}" destId="{F0A11173-AFD4-A841-87D4-667661C84A9F}" srcOrd="1" destOrd="0" presId="urn:microsoft.com/office/officeart/2005/8/layout/chevron1"/>
    <dgm:cxn modelId="{6F9370B6-693E-B64E-B073-3CFFF779290F}" type="presParOf" srcId="{36824770-4FD5-CE45-9633-FDE3EFD68AAB}" destId="{E42367FF-2F7A-D14C-9ED3-6F75D494FBBB}" srcOrd="3" destOrd="0" presId="urn:microsoft.com/office/officeart/2005/8/layout/chevron1"/>
    <dgm:cxn modelId="{97B26458-160B-3341-AAAF-0B82B4188A33}" type="presParOf" srcId="{36824770-4FD5-CE45-9633-FDE3EFD68AAB}" destId="{B98D213C-CC4A-4A45-9E70-08ADA041EFD1}" srcOrd="4" destOrd="0" presId="urn:microsoft.com/office/officeart/2005/8/layout/chevron1"/>
    <dgm:cxn modelId="{F12C43DD-7B24-F44A-94DD-805F8A49B3A2}" type="presParOf" srcId="{B98D213C-CC4A-4A45-9E70-08ADA041EFD1}" destId="{4F108984-D618-244B-B5A4-A70B874C5E5C}" srcOrd="0" destOrd="0" presId="urn:microsoft.com/office/officeart/2005/8/layout/chevron1"/>
    <dgm:cxn modelId="{7631D347-1A7B-C74A-8079-9A05813611BE}" type="presParOf" srcId="{B98D213C-CC4A-4A45-9E70-08ADA041EFD1}" destId="{4614F68F-96A8-8146-A914-85A69441BCF9}" srcOrd="1" destOrd="0" presId="urn:microsoft.com/office/officeart/2005/8/layout/chevron1"/>
    <dgm:cxn modelId="{63621F88-C17D-0446-96A0-D1430AD131BD}" type="presParOf" srcId="{36824770-4FD5-CE45-9633-FDE3EFD68AAB}" destId="{2ADC0E6E-A176-094D-84F7-27245B2DE9F9}" srcOrd="5" destOrd="0" presId="urn:microsoft.com/office/officeart/2005/8/layout/chevron1"/>
    <dgm:cxn modelId="{3C4D2335-85B5-D64F-AF8E-DD21A7CC7E73}" type="presParOf" srcId="{36824770-4FD5-CE45-9633-FDE3EFD68AAB}" destId="{D82ED567-058B-8B4B-9F81-B490527F0C85}" srcOrd="6" destOrd="0" presId="urn:microsoft.com/office/officeart/2005/8/layout/chevron1"/>
    <dgm:cxn modelId="{F9AE6450-6DD5-5C4C-8719-5FAFCB5A7E96}" type="presParOf" srcId="{D82ED567-058B-8B4B-9F81-B490527F0C85}" destId="{9BEEAC40-DCAB-B241-8AB4-AEF719643968}" srcOrd="0" destOrd="0" presId="urn:microsoft.com/office/officeart/2005/8/layout/chevron1"/>
    <dgm:cxn modelId="{57BB7B2B-EF33-FF4A-8D37-321BDAF1CFA8}" type="presParOf" srcId="{D82ED567-058B-8B4B-9F81-B490527F0C85}" destId="{5665AF1A-5201-6149-90B5-9E09671572C3}" srcOrd="1" destOrd="0" presId="urn:microsoft.com/office/officeart/2005/8/layout/chevron1"/>
    <dgm:cxn modelId="{4DEE8425-2D67-E941-9820-E4529B3F426A}" type="presParOf" srcId="{36824770-4FD5-CE45-9633-FDE3EFD68AAB}" destId="{9664C55C-FCBE-7D40-AFA4-9BB398B0DB86}" srcOrd="7" destOrd="0" presId="urn:microsoft.com/office/officeart/2005/8/layout/chevron1"/>
    <dgm:cxn modelId="{75A7FB05-FBB8-244D-AC39-784116437F52}" type="presParOf" srcId="{36824770-4FD5-CE45-9633-FDE3EFD68AAB}" destId="{089DBBF3-A2AC-834C-BB70-64F4563FFD81}" srcOrd="8" destOrd="0" presId="urn:microsoft.com/office/officeart/2005/8/layout/chevron1"/>
    <dgm:cxn modelId="{C92B2F12-679D-404D-88FA-ECD671D358E1}" type="presParOf" srcId="{089DBBF3-A2AC-834C-BB70-64F4563FFD81}" destId="{B030B00E-689A-264A-9667-DFDA744BEEE5}" srcOrd="0" destOrd="0" presId="urn:microsoft.com/office/officeart/2005/8/layout/chevron1"/>
    <dgm:cxn modelId="{14440943-73C6-3142-99BF-B3894B9C78A0}" type="presParOf" srcId="{089DBBF3-A2AC-834C-BB70-64F4563FFD81}" destId="{B18B7E1C-BAC7-4746-9FE5-1A1C42C4F00C}"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88ECA-541C-A249-BD6C-979EA00E3A29}">
      <dsp:nvSpPr>
        <dsp:cNvPr id="0" name=""/>
        <dsp:cNvSpPr/>
      </dsp:nvSpPr>
      <dsp:spPr>
        <a:xfrm>
          <a:off x="4822" y="702681"/>
          <a:ext cx="4090485" cy="1350000"/>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b="0" i="0" kern="1200" dirty="0"/>
            <a:t>With p-value </a:t>
          </a:r>
        </a:p>
        <a:p>
          <a:pPr marL="0" lvl="0" indent="0" algn="ctr" defTabSz="1111250">
            <a:lnSpc>
              <a:spcPct val="90000"/>
            </a:lnSpc>
            <a:spcBef>
              <a:spcPct val="0"/>
            </a:spcBef>
            <a:spcAft>
              <a:spcPct val="35000"/>
            </a:spcAft>
            <a:buNone/>
          </a:pPr>
          <a:r>
            <a:rPr lang="en-US" sz="2500" b="0" i="0" kern="1200" dirty="0"/>
            <a:t>&lt; 0.05</a:t>
          </a:r>
          <a:endParaRPr lang="en-US" sz="2500" kern="1200" dirty="0"/>
        </a:p>
      </dsp:txBody>
      <dsp:txXfrm>
        <a:off x="679822" y="702681"/>
        <a:ext cx="2740485" cy="1350000"/>
      </dsp:txXfrm>
    </dsp:sp>
    <dsp:sp modelId="{4F108984-D618-244B-B5A4-A70B874C5E5C}">
      <dsp:nvSpPr>
        <dsp:cNvPr id="0" name=""/>
        <dsp:cNvSpPr/>
      </dsp:nvSpPr>
      <dsp:spPr>
        <a:xfrm>
          <a:off x="3879307" y="702681"/>
          <a:ext cx="4090485" cy="1350000"/>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b="0" i="0" kern="1200" dirty="0"/>
            <a:t>Log2 fold difference </a:t>
          </a:r>
        </a:p>
        <a:p>
          <a:pPr marL="0" lvl="0" indent="0" algn="ctr" defTabSz="1111250">
            <a:lnSpc>
              <a:spcPct val="90000"/>
            </a:lnSpc>
            <a:spcBef>
              <a:spcPct val="0"/>
            </a:spcBef>
            <a:spcAft>
              <a:spcPct val="35000"/>
            </a:spcAft>
            <a:buNone/>
          </a:pPr>
          <a:r>
            <a:rPr lang="en-US" sz="2500" b="0" i="0" kern="1200" dirty="0"/>
            <a:t>&gt;= +1.5 or &lt;= -1.5</a:t>
          </a:r>
          <a:endParaRPr lang="en-US" sz="2500" kern="1200" dirty="0"/>
        </a:p>
      </dsp:txBody>
      <dsp:txXfrm>
        <a:off x="4554307" y="702681"/>
        <a:ext cx="2740485" cy="1350000"/>
      </dsp:txXfrm>
    </dsp:sp>
    <dsp:sp modelId="{B030B00E-689A-264A-9667-DFDA744BEEE5}">
      <dsp:nvSpPr>
        <dsp:cNvPr id="0" name=""/>
        <dsp:cNvSpPr/>
      </dsp:nvSpPr>
      <dsp:spPr>
        <a:xfrm>
          <a:off x="7753792" y="702681"/>
          <a:ext cx="4090485" cy="1350000"/>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b="0" i="0" kern="1200" dirty="0"/>
            <a:t>143 genes</a:t>
          </a:r>
          <a:endParaRPr lang="en-US" sz="2500" kern="1200" dirty="0"/>
        </a:p>
      </dsp:txBody>
      <dsp:txXfrm>
        <a:off x="8428792" y="702681"/>
        <a:ext cx="2740485" cy="1350000"/>
      </dsp:txXfrm>
    </dsp:sp>
    <dsp:sp modelId="{B18B7E1C-BAC7-4746-9FE5-1A1C42C4F00C}">
      <dsp:nvSpPr>
        <dsp:cNvPr id="0" name=""/>
        <dsp:cNvSpPr/>
      </dsp:nvSpPr>
      <dsp:spPr>
        <a:xfrm>
          <a:off x="8224231" y="2179457"/>
          <a:ext cx="327238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92 genes are upregulated</a:t>
          </a:r>
          <a:endParaRPr lang="en-US" sz="1600" kern="1200" dirty="0"/>
        </a:p>
        <a:p>
          <a:pPr marL="171450" lvl="1" indent="-171450" algn="l" defTabSz="711200">
            <a:lnSpc>
              <a:spcPct val="90000"/>
            </a:lnSpc>
            <a:spcBef>
              <a:spcPct val="0"/>
            </a:spcBef>
            <a:spcAft>
              <a:spcPct val="15000"/>
            </a:spcAft>
            <a:buChar char="•"/>
          </a:pPr>
          <a:r>
            <a:rPr lang="en-US" sz="1600" b="0" i="0" kern="1200" dirty="0"/>
            <a:t>51 genes are downregulated</a:t>
          </a:r>
          <a:endParaRPr lang="en-US" sz="1600" kern="1200" dirty="0"/>
        </a:p>
      </dsp:txBody>
      <dsp:txXfrm>
        <a:off x="8224231" y="2179457"/>
        <a:ext cx="3272388" cy="492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81D0D-C1B2-5E48-847E-F2DFA4CF688E}">
      <dsp:nvSpPr>
        <dsp:cNvPr id="0" name=""/>
        <dsp:cNvSpPr/>
      </dsp:nvSpPr>
      <dsp:spPr>
        <a:xfrm>
          <a:off x="6751" y="1117525"/>
          <a:ext cx="2539919" cy="810000"/>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Remove EHS2/3</a:t>
          </a:r>
        </a:p>
      </dsp:txBody>
      <dsp:txXfrm>
        <a:off x="411751" y="1117525"/>
        <a:ext cx="1729919" cy="810000"/>
      </dsp:txXfrm>
    </dsp:sp>
    <dsp:sp modelId="{0A588ECA-541C-A249-BD6C-979EA00E3A29}">
      <dsp:nvSpPr>
        <dsp:cNvPr id="0" name=""/>
        <dsp:cNvSpPr/>
      </dsp:nvSpPr>
      <dsp:spPr>
        <a:xfrm>
          <a:off x="2330670" y="1117525"/>
          <a:ext cx="2539919" cy="810000"/>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0" i="0" kern="1200" dirty="0"/>
            <a:t>With p-value </a:t>
          </a:r>
        </a:p>
        <a:p>
          <a:pPr marL="0" lvl="0" indent="0" algn="ctr" defTabSz="666750">
            <a:lnSpc>
              <a:spcPct val="90000"/>
            </a:lnSpc>
            <a:spcBef>
              <a:spcPct val="0"/>
            </a:spcBef>
            <a:spcAft>
              <a:spcPct val="35000"/>
            </a:spcAft>
            <a:buNone/>
          </a:pPr>
          <a:r>
            <a:rPr lang="en-US" sz="1500" b="0" i="0" kern="1200" dirty="0"/>
            <a:t>&lt; 0.05</a:t>
          </a:r>
          <a:endParaRPr lang="en-US" sz="1500" kern="1200" dirty="0"/>
        </a:p>
      </dsp:txBody>
      <dsp:txXfrm>
        <a:off x="2735670" y="1117525"/>
        <a:ext cx="1729919" cy="810000"/>
      </dsp:txXfrm>
    </dsp:sp>
    <dsp:sp modelId="{4F108984-D618-244B-B5A4-A70B874C5E5C}">
      <dsp:nvSpPr>
        <dsp:cNvPr id="0" name=""/>
        <dsp:cNvSpPr/>
      </dsp:nvSpPr>
      <dsp:spPr>
        <a:xfrm>
          <a:off x="4654590" y="1117525"/>
          <a:ext cx="2539919" cy="810000"/>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0" i="0" kern="1200" dirty="0"/>
            <a:t>Log2 fold difference </a:t>
          </a:r>
        </a:p>
        <a:p>
          <a:pPr marL="0" lvl="0" indent="0" algn="ctr" defTabSz="666750">
            <a:lnSpc>
              <a:spcPct val="90000"/>
            </a:lnSpc>
            <a:spcBef>
              <a:spcPct val="0"/>
            </a:spcBef>
            <a:spcAft>
              <a:spcPct val="35000"/>
            </a:spcAft>
            <a:buNone/>
          </a:pPr>
          <a:r>
            <a:rPr lang="en-US" sz="1500" b="0" i="0" kern="1200" dirty="0"/>
            <a:t>&gt;= +1.5 or &lt;= -1.5</a:t>
          </a:r>
          <a:endParaRPr lang="en-US" sz="1500" kern="1200" dirty="0"/>
        </a:p>
      </dsp:txBody>
      <dsp:txXfrm>
        <a:off x="5059590" y="1117525"/>
        <a:ext cx="1729919" cy="810000"/>
      </dsp:txXfrm>
    </dsp:sp>
    <dsp:sp modelId="{9BEEAC40-DCAB-B241-8AB4-AEF719643968}">
      <dsp:nvSpPr>
        <dsp:cNvPr id="0" name=""/>
        <dsp:cNvSpPr/>
      </dsp:nvSpPr>
      <dsp:spPr>
        <a:xfrm>
          <a:off x="6978509" y="1117525"/>
          <a:ext cx="2539919" cy="810000"/>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Remove genes with no symbol name</a:t>
          </a:r>
        </a:p>
      </dsp:txBody>
      <dsp:txXfrm>
        <a:off x="7383509" y="1117525"/>
        <a:ext cx="1729919" cy="810000"/>
      </dsp:txXfrm>
    </dsp:sp>
    <dsp:sp modelId="{B030B00E-689A-264A-9667-DFDA744BEEE5}">
      <dsp:nvSpPr>
        <dsp:cNvPr id="0" name=""/>
        <dsp:cNvSpPr/>
      </dsp:nvSpPr>
      <dsp:spPr>
        <a:xfrm>
          <a:off x="9302429" y="1117525"/>
          <a:ext cx="2539919" cy="810000"/>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0" i="0" kern="1200" dirty="0"/>
            <a:t>164 genes</a:t>
          </a:r>
          <a:endParaRPr lang="en-US" sz="1500" kern="1200" dirty="0"/>
        </a:p>
      </dsp:txBody>
      <dsp:txXfrm>
        <a:off x="9707429" y="1117525"/>
        <a:ext cx="1729919" cy="810000"/>
      </dsp:txXfrm>
    </dsp:sp>
    <dsp:sp modelId="{B18B7E1C-BAC7-4746-9FE5-1A1C42C4F00C}">
      <dsp:nvSpPr>
        <dsp:cNvPr id="0" name=""/>
        <dsp:cNvSpPr/>
      </dsp:nvSpPr>
      <dsp:spPr>
        <a:xfrm>
          <a:off x="9602545" y="2062268"/>
          <a:ext cx="2031935" cy="2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dsp:txBody>
      <dsp:txXfrm>
        <a:off x="9602545" y="2062268"/>
        <a:ext cx="2031935" cy="270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B800E-F4C5-8442-A0A7-854C435F29BF}" type="datetimeFigureOut">
              <a:rPr lang="en-US" smtClean="0"/>
              <a:t>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5A81C-A6BE-4A4B-AC39-772A5E2E0D3D}" type="slidenum">
              <a:rPr lang="en-US" smtClean="0"/>
              <a:t>‹#›</a:t>
            </a:fld>
            <a:endParaRPr lang="en-US"/>
          </a:p>
        </p:txBody>
      </p:sp>
    </p:spTree>
    <p:extLst>
      <p:ext uri="{BB962C8B-B14F-4D97-AF65-F5344CB8AC3E}">
        <p14:creationId xmlns:p14="http://schemas.microsoft.com/office/powerpoint/2010/main" val="3413374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Sam. </a:t>
            </a:r>
          </a:p>
          <a:p>
            <a:endParaRPr lang="en-US" dirty="0"/>
          </a:p>
          <a:p>
            <a:r>
              <a:rPr lang="en-US" dirty="0"/>
              <a:t>Today, the topic I’m going to talk about is: </a:t>
            </a:r>
          </a:p>
          <a:p>
            <a:endParaRPr lang="en-US" dirty="0"/>
          </a:p>
          <a:p>
            <a:r>
              <a:rPr lang="en-US" dirty="0"/>
              <a:t> “</a:t>
            </a:r>
            <a:r>
              <a:rPr lang="en-US" sz="1200" dirty="0"/>
              <a:t>Differential gene expression between prostate cancer of African American and European American men</a:t>
            </a:r>
            <a:r>
              <a:rPr lang="en-US" dirty="0"/>
              <a:t>.”</a:t>
            </a:r>
          </a:p>
        </p:txBody>
      </p:sp>
      <p:sp>
        <p:nvSpPr>
          <p:cNvPr id="4" name="Slide Number Placeholder 3"/>
          <p:cNvSpPr>
            <a:spLocks noGrp="1"/>
          </p:cNvSpPr>
          <p:nvPr>
            <p:ph type="sldNum" sz="quarter" idx="5"/>
          </p:nvPr>
        </p:nvSpPr>
        <p:spPr/>
        <p:txBody>
          <a:bodyPr/>
          <a:lstStyle/>
          <a:p>
            <a:fld id="{CD25A81C-A6BE-4A4B-AC39-772A5E2E0D3D}" type="slidenum">
              <a:rPr lang="en-US" smtClean="0"/>
              <a:t>1</a:t>
            </a:fld>
            <a:endParaRPr lang="en-US"/>
          </a:p>
        </p:txBody>
      </p:sp>
    </p:spTree>
    <p:extLst>
      <p:ext uri="{BB962C8B-B14F-4D97-AF65-F5344CB8AC3E}">
        <p14:creationId xmlns:p14="http://schemas.microsoft.com/office/powerpoint/2010/main" val="961297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Box and whisker plot that I made after the process.</a:t>
            </a:r>
          </a:p>
          <a:p>
            <a:endParaRPr lang="en-US" dirty="0"/>
          </a:p>
          <a:p>
            <a:r>
              <a:rPr lang="en-US" dirty="0"/>
              <a:t>All samples’ labels are listed below.</a:t>
            </a:r>
          </a:p>
          <a:p>
            <a:endParaRPr lang="en-US" dirty="0"/>
          </a:p>
          <a:p>
            <a:r>
              <a:rPr lang="en-US" dirty="0"/>
              <a:t>We see a similar distribution of gene expression across all of my samples which is a good sign.</a:t>
            </a:r>
          </a:p>
        </p:txBody>
      </p:sp>
      <p:sp>
        <p:nvSpPr>
          <p:cNvPr id="4" name="Slide Number Placeholder 3"/>
          <p:cNvSpPr>
            <a:spLocks noGrp="1"/>
          </p:cNvSpPr>
          <p:nvPr>
            <p:ph type="sldNum" sz="quarter" idx="5"/>
          </p:nvPr>
        </p:nvSpPr>
        <p:spPr/>
        <p:txBody>
          <a:bodyPr/>
          <a:lstStyle/>
          <a:p>
            <a:fld id="{CD25A81C-A6BE-4A4B-AC39-772A5E2E0D3D}" type="slidenum">
              <a:rPr lang="en-US" smtClean="0"/>
              <a:t>10</a:t>
            </a:fld>
            <a:endParaRPr lang="en-US"/>
          </a:p>
        </p:txBody>
      </p:sp>
    </p:spTree>
    <p:extLst>
      <p:ext uri="{BB962C8B-B14F-4D97-AF65-F5344CB8AC3E}">
        <p14:creationId xmlns:p14="http://schemas.microsoft.com/office/powerpoint/2010/main" val="1809720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PCA plot.</a:t>
            </a:r>
          </a:p>
          <a:p>
            <a:endParaRPr lang="en-US" dirty="0"/>
          </a:p>
          <a:p>
            <a:r>
              <a:rPr lang="en-US" dirty="0"/>
              <a:t>I don’t see any major outliers and there is no big difference between groups right now.</a:t>
            </a:r>
          </a:p>
          <a:p>
            <a:endParaRPr lang="en-US" dirty="0"/>
          </a:p>
          <a:p>
            <a:r>
              <a:rPr lang="en-US" dirty="0"/>
              <a:t>The PC1 shows 17.36%, means they’re 17% of variant that exist.</a:t>
            </a:r>
          </a:p>
          <a:p>
            <a:endParaRPr lang="en-US" dirty="0"/>
          </a:p>
          <a:p>
            <a:r>
              <a:rPr lang="en-US" dirty="0"/>
              <a:t>and the PC2 shows 11.83%.</a:t>
            </a:r>
          </a:p>
          <a:p>
            <a:endParaRPr lang="en-US" dirty="0"/>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11</a:t>
            </a:fld>
            <a:endParaRPr lang="en-US"/>
          </a:p>
        </p:txBody>
      </p:sp>
    </p:spTree>
    <p:extLst>
      <p:ext uri="{BB962C8B-B14F-4D97-AF65-F5344CB8AC3E}">
        <p14:creationId xmlns:p14="http://schemas.microsoft.com/office/powerpoint/2010/main" val="88392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filtered my data.</a:t>
            </a:r>
          </a:p>
          <a:p>
            <a:endParaRPr lang="en-US" dirty="0"/>
          </a:p>
          <a:p>
            <a:r>
              <a:rPr lang="en-US" dirty="0"/>
              <a:t>With p-value less than 0.05</a:t>
            </a:r>
          </a:p>
          <a:p>
            <a:endParaRPr lang="en-US" dirty="0"/>
          </a:p>
          <a:p>
            <a:r>
              <a:rPr lang="en-US" dirty="0"/>
              <a:t>The Log2-fold difference that I used is greater than or equal to +1.5 or less then or equal to -1.5</a:t>
            </a:r>
          </a:p>
          <a:p>
            <a:endParaRPr lang="en-US" dirty="0"/>
          </a:p>
          <a:p>
            <a:r>
              <a:rPr lang="en-US" dirty="0"/>
              <a:t>Excluding the headers, the Results shows 143 genes.</a:t>
            </a:r>
          </a:p>
          <a:p>
            <a:endParaRPr lang="en-US" dirty="0"/>
          </a:p>
          <a:p>
            <a:r>
              <a:rPr lang="en-US" dirty="0"/>
              <a:t>92 genes are upregulated</a:t>
            </a:r>
          </a:p>
          <a:p>
            <a:endParaRPr lang="en-US" dirty="0"/>
          </a:p>
          <a:p>
            <a:r>
              <a:rPr lang="en-US" dirty="0"/>
              <a:t>And 51 genes are downregulated.</a:t>
            </a:r>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12</a:t>
            </a:fld>
            <a:endParaRPr lang="en-US"/>
          </a:p>
        </p:txBody>
      </p:sp>
    </p:spTree>
    <p:extLst>
      <p:ext uri="{BB962C8B-B14F-4D97-AF65-F5344CB8AC3E}">
        <p14:creationId xmlns:p14="http://schemas.microsoft.com/office/powerpoint/2010/main" val="2605595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first PCA plot with filtered genes.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hypothesis, I expect that the African American group and the European American group are separated.</a:t>
            </a:r>
          </a:p>
          <a:p>
            <a:endParaRPr lang="en-US" dirty="0"/>
          </a:p>
          <a:p>
            <a:r>
              <a:rPr lang="en-US" dirty="0"/>
              <a:t>However, all of my samples are clustered together due to these two outliers: EHS2 and EHS3.</a:t>
            </a:r>
          </a:p>
          <a:p>
            <a:endParaRPr lang="en-US" dirty="0"/>
          </a:p>
          <a:p>
            <a:r>
              <a:rPr lang="en-US" dirty="0"/>
              <a:t>it is hard to analyze my data and it will affect the rest of the plot.</a:t>
            </a:r>
          </a:p>
          <a:p>
            <a:endParaRPr lang="en-US" dirty="0"/>
          </a:p>
          <a:p>
            <a:r>
              <a:rPr lang="en-US" sz="1200" b="0" i="0" kern="1200" dirty="0">
                <a:solidFill>
                  <a:schemeClr val="tx1"/>
                </a:solidFill>
                <a:effectLst/>
                <a:latin typeface="+mn-lt"/>
                <a:ea typeface="+mn-ea"/>
                <a:cs typeface="+mn-cs"/>
              </a:rPr>
              <a:t>I went ahead and did pathway analysis on these genes, but all genes we found have big difference due to one or both of these two samples.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the pathway analysis was not good either because of them.</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I decided to exclude these two outliers and see what would change.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D25A81C-A6BE-4A4B-AC39-772A5E2E0D3D}" type="slidenum">
              <a:rPr lang="en-US" smtClean="0"/>
              <a:t>13</a:t>
            </a:fld>
            <a:endParaRPr lang="en-US"/>
          </a:p>
        </p:txBody>
      </p:sp>
    </p:spTree>
    <p:extLst>
      <p:ext uri="{BB962C8B-B14F-4D97-AF65-F5344CB8AC3E}">
        <p14:creationId xmlns:p14="http://schemas.microsoft.com/office/powerpoint/2010/main" val="4090259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remove EHS2 and EHS3.</a:t>
            </a:r>
          </a:p>
          <a:p>
            <a:endParaRPr lang="en-US" dirty="0"/>
          </a:p>
          <a:p>
            <a:r>
              <a:rPr lang="en-US" dirty="0"/>
              <a:t>p-value and the log2-fold difference stay the same.</a:t>
            </a:r>
          </a:p>
          <a:p>
            <a:endParaRPr lang="en-US" dirty="0"/>
          </a:p>
          <a:p>
            <a:r>
              <a:rPr lang="en-US" dirty="0"/>
              <a:t>Then, remove genes with no symbol name.</a:t>
            </a:r>
          </a:p>
          <a:p>
            <a:endParaRPr lang="en-US" dirty="0"/>
          </a:p>
          <a:p>
            <a:r>
              <a:rPr lang="en-US" dirty="0"/>
              <a:t>the results shows 164 genes.</a:t>
            </a:r>
          </a:p>
          <a:p>
            <a:endParaRPr lang="en-US" dirty="0"/>
          </a:p>
          <a:p>
            <a:r>
              <a:rPr lang="en-US" dirty="0"/>
              <a:t>51 genes are upregulated.</a:t>
            </a:r>
          </a:p>
          <a:p>
            <a:endParaRPr lang="en-US" dirty="0"/>
          </a:p>
          <a:p>
            <a:r>
              <a:rPr lang="en-US" dirty="0"/>
              <a:t>And 113 genes are downregulated.</a:t>
            </a:r>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14</a:t>
            </a:fld>
            <a:endParaRPr lang="en-US"/>
          </a:p>
        </p:txBody>
      </p:sp>
    </p:spTree>
    <p:extLst>
      <p:ext uri="{BB962C8B-B14F-4D97-AF65-F5344CB8AC3E}">
        <p14:creationId xmlns:p14="http://schemas.microsoft.com/office/powerpoint/2010/main" val="763663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excluding these two outliers.</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see that most of the African Americans are clustered on the left and the European American are clustered on the right side.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there are some mixing part in the middle area, it is much better now.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PC1 is about 70% and PC2 is about 18%.</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D25A81C-A6BE-4A4B-AC39-772A5E2E0D3D}" type="slidenum">
              <a:rPr lang="en-US" smtClean="0"/>
              <a:t>15</a:t>
            </a:fld>
            <a:endParaRPr lang="en-US"/>
          </a:p>
        </p:txBody>
      </p:sp>
    </p:spTree>
    <p:extLst>
      <p:ext uri="{BB962C8B-B14F-4D97-AF65-F5344CB8AC3E}">
        <p14:creationId xmlns:p14="http://schemas.microsoft.com/office/powerpoint/2010/main" val="823471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removing two outliers, this dendrogram can see a clear separation between African American group and European American group.</a:t>
            </a:r>
          </a:p>
        </p:txBody>
      </p:sp>
      <p:sp>
        <p:nvSpPr>
          <p:cNvPr id="4" name="Slide Number Placeholder 3"/>
          <p:cNvSpPr>
            <a:spLocks noGrp="1"/>
          </p:cNvSpPr>
          <p:nvPr>
            <p:ph type="sldNum" sz="quarter" idx="5"/>
          </p:nvPr>
        </p:nvSpPr>
        <p:spPr/>
        <p:txBody>
          <a:bodyPr/>
          <a:lstStyle/>
          <a:p>
            <a:fld id="{CD25A81C-A6BE-4A4B-AC39-772A5E2E0D3D}" type="slidenum">
              <a:rPr lang="en-US" smtClean="0"/>
              <a:t>16</a:t>
            </a:fld>
            <a:endParaRPr lang="en-US"/>
          </a:p>
        </p:txBody>
      </p:sp>
    </p:spTree>
    <p:extLst>
      <p:ext uri="{BB962C8B-B14F-4D97-AF65-F5344CB8AC3E}">
        <p14:creationId xmlns:p14="http://schemas.microsoft.com/office/powerpoint/2010/main" val="188637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heatmap.</a:t>
            </a:r>
          </a:p>
          <a:p>
            <a:endParaRPr lang="en-US" dirty="0"/>
          </a:p>
          <a:p>
            <a:r>
              <a:rPr lang="en-US" dirty="0"/>
              <a:t>From this image, we can see a significant difference of the gene expression pattern between two groups</a:t>
            </a:r>
          </a:p>
          <a:p>
            <a:endParaRPr lang="en-US" dirty="0"/>
          </a:p>
          <a:p>
            <a:r>
              <a:rPr lang="en-US" dirty="0"/>
              <a:t>the separation between African American group and European American group are very clear.</a:t>
            </a:r>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17</a:t>
            </a:fld>
            <a:endParaRPr lang="en-US"/>
          </a:p>
        </p:txBody>
      </p:sp>
    </p:spTree>
    <p:extLst>
      <p:ext uri="{BB962C8B-B14F-4D97-AF65-F5344CB8AC3E}">
        <p14:creationId xmlns:p14="http://schemas.microsoft.com/office/powerpoint/2010/main" val="3529254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getting the upregulated and downregulated genes symbol name, I put them in to IPA program separately.</a:t>
            </a:r>
          </a:p>
          <a:p>
            <a:endParaRPr lang="en-US" dirty="0"/>
          </a:p>
          <a:p>
            <a:r>
              <a:rPr lang="en-US" dirty="0"/>
              <a:t>Then I got a upregulated and a down regulated pathway analyses files.</a:t>
            </a:r>
          </a:p>
          <a:p>
            <a:endParaRPr lang="en-US" sz="1200" dirty="0"/>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18</a:t>
            </a:fld>
            <a:endParaRPr lang="en-US"/>
          </a:p>
        </p:txBody>
      </p:sp>
    </p:spTree>
    <p:extLst>
      <p:ext uri="{BB962C8B-B14F-4D97-AF65-F5344CB8AC3E}">
        <p14:creationId xmlns:p14="http://schemas.microsoft.com/office/powerpoint/2010/main" val="128692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With the downregulated genes list,</a:t>
            </a:r>
          </a:p>
          <a:p>
            <a:endParaRPr lang="en-US" dirty="0"/>
          </a:p>
          <a:p>
            <a:r>
              <a:rPr lang="en-US" dirty="0"/>
              <a:t>I filter the category column contain cancer.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all the genes show down in African American cancer and up in European American cancer.</a:t>
            </a:r>
          </a:p>
          <a:p>
            <a:endParaRPr lang="en-US" dirty="0"/>
          </a:p>
          <a:p>
            <a:r>
              <a:rPr lang="en-US" dirty="0"/>
              <a:t>So, I listed all genes appeared in the excel and then I’m going to make a heatmap to see if there is any separating between two groups.</a:t>
            </a:r>
          </a:p>
          <a:p>
            <a:endParaRPr lang="en-US" dirty="0"/>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19</a:t>
            </a:fld>
            <a:endParaRPr lang="en-US"/>
          </a:p>
        </p:txBody>
      </p:sp>
    </p:spTree>
    <p:extLst>
      <p:ext uri="{BB962C8B-B14F-4D97-AF65-F5344CB8AC3E}">
        <p14:creationId xmlns:p14="http://schemas.microsoft.com/office/powerpoint/2010/main" val="3211821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 would like to talk about prostate cancer,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prostate is a small walnut-shaped gland in males.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produces the seminal fluid that nourishes and transports sperm.</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about 12.5% of the male will be diagnosed with prostate cancer during his lifetime.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Especially in older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has been reported that prostate cancer is the second most common cancer in united state.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Besides, it’s also the second leading cause of cancer death in American men. </a:t>
            </a:r>
          </a:p>
          <a:p>
            <a:endParaRPr lang="en-US" sz="1200" b="0" i="0" kern="1200" dirty="0">
              <a:solidFill>
                <a:schemeClr val="tx1"/>
              </a:solidFill>
              <a:effectLst/>
              <a:latin typeface="+mn-lt"/>
              <a:ea typeface="+mn-ea"/>
              <a:cs typeface="+mn-cs"/>
            </a:endParaRPr>
          </a:p>
          <a:p>
            <a:endParaRPr lang="en-US" dirty="0"/>
          </a:p>
          <a:p>
            <a:r>
              <a:rPr lang="en-US" dirty="0"/>
              <a:t>Based on previous studies,</a:t>
            </a:r>
          </a:p>
          <a:p>
            <a:endParaRPr lang="en-US" dirty="0"/>
          </a:p>
          <a:p>
            <a:r>
              <a:rPr lang="en-US" dirty="0"/>
              <a:t>there is a significant racial disparities in prostate cancer.</a:t>
            </a:r>
          </a:p>
          <a:p>
            <a:endParaRPr lang="en-US" dirty="0"/>
          </a:p>
          <a:p>
            <a:r>
              <a:rPr lang="en-US" dirty="0"/>
              <a:t>The African Americans </a:t>
            </a:r>
            <a:r>
              <a:rPr lang="en-US" sz="1200" kern="1200" dirty="0">
                <a:solidFill>
                  <a:schemeClr val="tx1"/>
                </a:solidFill>
                <a:effectLst/>
                <a:latin typeface="+mn-lt"/>
                <a:ea typeface="+mn-ea"/>
                <a:cs typeface="+mn-cs"/>
              </a:rPr>
              <a:t>have a 2–3 times greater chance to have prostate cancer than European </a:t>
            </a:r>
            <a:r>
              <a:rPr lang="en-US" dirty="0"/>
              <a:t>Americans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a:t>
            </a:r>
            <a:r>
              <a:rPr lang="en-US" sz="1200" kern="1200" dirty="0">
                <a:solidFill>
                  <a:schemeClr val="tx1"/>
                </a:solidFill>
                <a:effectLst/>
                <a:latin typeface="+mn-lt"/>
                <a:ea typeface="+mn-ea"/>
                <a:cs typeface="+mn-cs"/>
              </a:rPr>
              <a:t> </a:t>
            </a:r>
            <a:r>
              <a:rPr lang="en-US" dirty="0"/>
              <a:t>African Americans have the highest mortality and lowest survival rates of any race or ethnic group.</a:t>
            </a:r>
          </a:p>
          <a:p>
            <a:endParaRPr lang="en-US" dirty="0"/>
          </a:p>
          <a:p>
            <a:r>
              <a:rPr lang="en-US" sz="1200" kern="1200" dirty="0">
                <a:solidFill>
                  <a:schemeClr val="tx1"/>
                </a:solidFill>
                <a:effectLst/>
                <a:latin typeface="+mn-lt"/>
                <a:ea typeface="+mn-ea"/>
                <a:cs typeface="+mn-cs"/>
              </a:rPr>
              <a:t>They have 2 times greater chance to die compared to those of European origin.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recent study lack of the key information that cause the </a:t>
            </a:r>
            <a:r>
              <a:rPr lang="en-US" dirty="0"/>
              <a:t>racial disparities.</a:t>
            </a:r>
          </a:p>
          <a:p>
            <a:endParaRPr lang="en-US" dirty="0"/>
          </a:p>
          <a:p>
            <a:r>
              <a:rPr lang="en-US" dirty="0"/>
              <a:t>Especially </a:t>
            </a:r>
            <a:r>
              <a:rPr lang="en-US" sz="1200" kern="1200" dirty="0">
                <a:solidFill>
                  <a:schemeClr val="tx1"/>
                </a:solidFill>
                <a:effectLst/>
                <a:latin typeface="+mn-lt"/>
                <a:ea typeface="+mn-ea"/>
                <a:cs typeface="+mn-cs"/>
              </a:rPr>
              <a:t>in genetic studies and clinical trials.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2</a:t>
            </a:fld>
            <a:endParaRPr lang="en-US"/>
          </a:p>
        </p:txBody>
      </p:sp>
    </p:spTree>
    <p:extLst>
      <p:ext uri="{BB962C8B-B14F-4D97-AF65-F5344CB8AC3E}">
        <p14:creationId xmlns:p14="http://schemas.microsoft.com/office/powerpoint/2010/main" val="258409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heatmap of downregulated genes.</a:t>
            </a:r>
          </a:p>
          <a:p>
            <a:endParaRPr lang="en-US" dirty="0"/>
          </a:p>
          <a:p>
            <a:r>
              <a:rPr lang="en-US" dirty="0"/>
              <a:t>From this image, we can not see a significant difference of the gene expression pattern between two groups.</a:t>
            </a:r>
          </a:p>
          <a:p>
            <a:endParaRPr lang="en-US" dirty="0"/>
          </a:p>
          <a:p>
            <a:r>
              <a:rPr lang="en-US" dirty="0"/>
              <a:t>However, from the dendrogram on the left</a:t>
            </a:r>
          </a:p>
          <a:p>
            <a:endParaRPr lang="en-US" dirty="0"/>
          </a:p>
          <a:p>
            <a:r>
              <a:rPr lang="en-US" dirty="0"/>
              <a:t>We still can slightly see the separation between African American group and European American group.</a:t>
            </a:r>
          </a:p>
        </p:txBody>
      </p:sp>
      <p:sp>
        <p:nvSpPr>
          <p:cNvPr id="4" name="Slide Number Placeholder 3"/>
          <p:cNvSpPr>
            <a:spLocks noGrp="1"/>
          </p:cNvSpPr>
          <p:nvPr>
            <p:ph type="sldNum" sz="quarter" idx="5"/>
          </p:nvPr>
        </p:nvSpPr>
        <p:spPr/>
        <p:txBody>
          <a:bodyPr/>
          <a:lstStyle/>
          <a:p>
            <a:fld id="{CD25A81C-A6BE-4A4B-AC39-772A5E2E0D3D}" type="slidenum">
              <a:rPr lang="en-US" smtClean="0"/>
              <a:t>20</a:t>
            </a:fld>
            <a:endParaRPr lang="en-US"/>
          </a:p>
        </p:txBody>
      </p:sp>
    </p:spTree>
    <p:extLst>
      <p:ext uri="{BB962C8B-B14F-4D97-AF65-F5344CB8AC3E}">
        <p14:creationId xmlns:p14="http://schemas.microsoft.com/office/powerpoint/2010/main" val="2423683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the upregulated genes list,</a:t>
            </a:r>
            <a:endParaRPr lang="en-US" dirty="0"/>
          </a:p>
          <a:p>
            <a:endParaRPr lang="en-US" dirty="0"/>
          </a:p>
          <a:p>
            <a:r>
              <a:rPr lang="en-US" dirty="0"/>
              <a:t>First, I filter the molecules column with U2AF1L5.</a:t>
            </a:r>
          </a:p>
          <a:p>
            <a:endParaRPr lang="en-US" dirty="0"/>
          </a:p>
          <a:p>
            <a:r>
              <a:rPr lang="en-US" dirty="0"/>
              <a:t>Then, I select the </a:t>
            </a:r>
            <a:r>
              <a:rPr lang="en-US" dirty="0" err="1"/>
              <a:t>categorices</a:t>
            </a:r>
            <a:r>
              <a:rPr lang="en-US" dirty="0"/>
              <a:t> column which contains cancer.</a:t>
            </a:r>
          </a:p>
          <a:p>
            <a:endParaRPr lang="en-US" dirty="0"/>
          </a:p>
          <a:p>
            <a:r>
              <a:rPr lang="en-US" dirty="0"/>
              <a:t>And this is all the pathways. The majority of pathways related to U2AF1L5</a:t>
            </a:r>
          </a:p>
          <a:p>
            <a:endParaRPr lang="en-US" dirty="0"/>
          </a:p>
          <a:p>
            <a:r>
              <a:rPr lang="en-US" dirty="0"/>
              <a:t>And there was one genes RFPL3S that didn’t show in the pathway analysis, but I thought it significant and interested in it.</a:t>
            </a:r>
          </a:p>
          <a:p>
            <a:endParaRPr lang="en-US" dirty="0"/>
          </a:p>
          <a:p>
            <a:r>
              <a:rPr lang="en-US" dirty="0"/>
              <a:t>So I make two </a:t>
            </a:r>
            <a:r>
              <a:rPr lang="en-US" dirty="0" err="1"/>
              <a:t>barplots</a:t>
            </a:r>
            <a:r>
              <a:rPr lang="en-US" dirty="0"/>
              <a:t> with these two genes.</a:t>
            </a:r>
          </a:p>
          <a:p>
            <a:endParaRPr lang="en-US" dirty="0"/>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21</a:t>
            </a:fld>
            <a:endParaRPr lang="en-US"/>
          </a:p>
        </p:txBody>
      </p:sp>
    </p:spTree>
    <p:extLst>
      <p:ext uri="{BB962C8B-B14F-4D97-AF65-F5344CB8AC3E}">
        <p14:creationId xmlns:p14="http://schemas.microsoft.com/office/powerpoint/2010/main" val="141379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t>
            </a:r>
            <a:r>
              <a:rPr lang="en-US" dirty="0" err="1"/>
              <a:t>barplots</a:t>
            </a:r>
            <a:r>
              <a:rPr lang="en-US" dirty="0"/>
              <a:t>.</a:t>
            </a:r>
          </a:p>
          <a:p>
            <a:endParaRPr lang="en-US" dirty="0"/>
          </a:p>
          <a:p>
            <a:r>
              <a:rPr lang="en-US" dirty="0"/>
              <a:t>We can see that the error bar did not overlap, this indicate that they are significantly different.</a:t>
            </a:r>
          </a:p>
          <a:p>
            <a:endParaRPr lang="en-US" dirty="0"/>
          </a:p>
          <a:p>
            <a:r>
              <a:rPr lang="en-US" dirty="0"/>
              <a:t>the African American group shows a higher level of FPKM value than the European American group.</a:t>
            </a:r>
          </a:p>
          <a:p>
            <a:endParaRPr lang="en-US" dirty="0"/>
          </a:p>
          <a:p>
            <a:r>
              <a:rPr lang="en-US" dirty="0"/>
              <a:t>The p-value of RFPL3S is 0.013</a:t>
            </a:r>
          </a:p>
          <a:p>
            <a:endParaRPr lang="en-US" dirty="0"/>
          </a:p>
          <a:p>
            <a:r>
              <a:rPr lang="en-US" dirty="0"/>
              <a:t>The p-value of U2AF1L5 is 0.019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22</a:t>
            </a:fld>
            <a:endParaRPr lang="en-US"/>
          </a:p>
        </p:txBody>
      </p:sp>
    </p:spTree>
    <p:extLst>
      <p:ext uri="{BB962C8B-B14F-4D97-AF65-F5344CB8AC3E}">
        <p14:creationId xmlns:p14="http://schemas.microsoft.com/office/powerpoint/2010/main" val="461942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previous study mention that RFPL3S was first described in 1999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is a non-coding, antisense transcript of RFLP3 and is located on </a:t>
            </a:r>
            <a:r>
              <a:rPr lang="en-US" dirty="0" err="1"/>
              <a:t>chr</a:t>
            </a:r>
            <a:r>
              <a:rPr lang="en-US" dirty="0"/>
              <a:t> 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non-coding gene was produced during evolution from </a:t>
            </a:r>
            <a:r>
              <a:rPr lang="en-US" dirty="0" err="1"/>
              <a:t>intrachromosomal</a:t>
            </a:r>
            <a:r>
              <a:rPr lang="en-US" dirty="0"/>
              <a:t> duplications within the 22q12–13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share an ancestral origin with the highly-variable MHC locus on </a:t>
            </a:r>
            <a:r>
              <a:rPr lang="en-US" dirty="0" err="1"/>
              <a:t>chr</a:t>
            </a:r>
            <a:r>
              <a:rPr lang="en-US" dirty="0"/>
              <a: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very limited information about RFPL3S function or its role in cancer (there are only three papers on </a:t>
            </a:r>
            <a:r>
              <a:rPr lang="en-US" dirty="0" err="1"/>
              <a:t>Pubmed</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a recent paper showed RFPL3S “was highly expressed in lung cancer tissues when compared with normal tissues and was significantly associated with </a:t>
            </a:r>
            <a:r>
              <a:rPr lang="en-US" dirty="0" err="1"/>
              <a:t>pN</a:t>
            </a:r>
            <a:r>
              <a:rPr lang="en-US" dirty="0"/>
              <a:t> factor, </a:t>
            </a:r>
            <a:r>
              <a:rPr lang="en-US" dirty="0" err="1"/>
              <a:t>pTNM</a:t>
            </a:r>
            <a:r>
              <a:rPr lang="en-US" dirty="0"/>
              <a:t> stage and Ki-67 labeling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“increased RFPL3S expression was associated with poor survival and was inversely associated with first progression in all patients."</a:t>
            </a:r>
          </a:p>
          <a:p>
            <a:endParaRPr lang="en-US" dirty="0"/>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23</a:t>
            </a:fld>
            <a:endParaRPr lang="en-US"/>
          </a:p>
        </p:txBody>
      </p:sp>
    </p:spTree>
    <p:extLst>
      <p:ext uri="{BB962C8B-B14F-4D97-AF65-F5344CB8AC3E}">
        <p14:creationId xmlns:p14="http://schemas.microsoft.com/office/powerpoint/2010/main" val="4057910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the figure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RFPL3S had significantly higher expression in lung cancer than normal lung tissue.</a:t>
            </a:r>
          </a:p>
          <a:p>
            <a:endParaRPr lang="en-US" dirty="0"/>
          </a:p>
          <a:p>
            <a:r>
              <a:rPr lang="en-US" dirty="0"/>
              <a:t>And the figure on the right shows that High RFLP3S expression Is associated with poor survival in lung cancer.</a:t>
            </a:r>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24</a:t>
            </a:fld>
            <a:endParaRPr lang="en-US"/>
          </a:p>
        </p:txBody>
      </p:sp>
    </p:spTree>
    <p:extLst>
      <p:ext uri="{BB962C8B-B14F-4D97-AF65-F5344CB8AC3E}">
        <p14:creationId xmlns:p14="http://schemas.microsoft.com/office/powerpoint/2010/main" val="17572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introduce the previous study of gene U2AF1L5.</a:t>
            </a:r>
          </a:p>
          <a:p>
            <a:endParaRPr lang="en-US" dirty="0"/>
          </a:p>
          <a:p>
            <a:r>
              <a:rPr lang="en-US" dirty="0"/>
              <a:t>U2AF1L5 is a Protein Coding gene and plays a critical role in RNA splicing and is located on </a:t>
            </a:r>
            <a:r>
              <a:rPr lang="en-US" dirty="0" err="1"/>
              <a:t>chr</a:t>
            </a:r>
            <a:r>
              <a:rPr lang="en-US" dirty="0"/>
              <a:t> 21. </a:t>
            </a:r>
          </a:p>
          <a:p>
            <a:endParaRPr lang="en-US" dirty="0"/>
          </a:p>
          <a:p>
            <a:r>
              <a:rPr lang="en-US" dirty="0"/>
              <a:t>There is very limited information about U2AF1L5 function or its role in cancer (there are only two papers on </a:t>
            </a:r>
            <a:r>
              <a:rPr lang="en-US" dirty="0" err="1"/>
              <a:t>Pubmed</a:t>
            </a:r>
            <a:r>
              <a:rPr lang="en-US" dirty="0"/>
              <a:t>).</a:t>
            </a:r>
          </a:p>
          <a:p>
            <a:endParaRPr lang="en-US" dirty="0"/>
          </a:p>
          <a:p>
            <a:r>
              <a:rPr lang="en-US" dirty="0"/>
              <a:t>However, a recent using machine learning from Nasopharyngeal carcinoma (NPC) RNA-</a:t>
            </a:r>
            <a:r>
              <a:rPr lang="en-US" dirty="0" err="1"/>
              <a:t>Seq</a:t>
            </a:r>
            <a:r>
              <a:rPr lang="en-US" dirty="0"/>
              <a:t> data identified U2AF1L5 as one of four genes able to predict NPC recurrence/metastasis. </a:t>
            </a:r>
          </a:p>
          <a:p>
            <a:endParaRPr lang="en-US" dirty="0"/>
          </a:p>
          <a:p>
            <a:r>
              <a:rPr lang="en-US" dirty="0"/>
              <a:t>“Of the four mRNAs, two were protective mRNAs (GLB1L and MLF1) whose high expression was associated with better prognosis. </a:t>
            </a:r>
          </a:p>
          <a:p>
            <a:endParaRPr lang="en-US" dirty="0"/>
          </a:p>
          <a:p>
            <a:r>
              <a:rPr lang="en-US" dirty="0"/>
              <a:t>In contrast, high expression of the remaining two mRNAs (U2AF1L5 and TMEM265) was associated with poor outcomes.”</a:t>
            </a:r>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25</a:t>
            </a:fld>
            <a:endParaRPr lang="en-US"/>
          </a:p>
        </p:txBody>
      </p:sp>
    </p:spTree>
    <p:extLst>
      <p:ext uri="{BB962C8B-B14F-4D97-AF65-F5344CB8AC3E}">
        <p14:creationId xmlns:p14="http://schemas.microsoft.com/office/powerpoint/2010/main" val="3169271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the figure on the left shows U2AF1L5 was expressed higher in NPC that had recurrence/metastasis (RM) compared to NPC with no RM.</a:t>
            </a:r>
          </a:p>
          <a:p>
            <a:endParaRPr lang="en-US" dirty="0"/>
          </a:p>
          <a:p>
            <a:r>
              <a:rPr lang="en-US" dirty="0"/>
              <a:t>And the figure on the right stats</a:t>
            </a:r>
          </a:p>
          <a:p>
            <a:endParaRPr lang="en-US" dirty="0"/>
          </a:p>
          <a:p>
            <a:r>
              <a:rPr lang="en-US" dirty="0"/>
              <a:t>A 4-gene machine learning model that includes U2A51LF was associated with NPC patient survival.</a:t>
            </a:r>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26</a:t>
            </a:fld>
            <a:endParaRPr lang="en-US"/>
          </a:p>
        </p:txBody>
      </p:sp>
    </p:spTree>
    <p:extLst>
      <p:ext uri="{BB962C8B-B14F-4D97-AF65-F5344CB8AC3E}">
        <p14:creationId xmlns:p14="http://schemas.microsoft.com/office/powerpoint/2010/main" val="1458837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RFPL3S and U2AF1L5 were expressed significantly higher in the African American group than the European American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Limited information is available about these genes’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two recent studies in lung cancer and Nasopharyngeal carcinoma (NPC) support the hypothesis that increased the expression of these genes is associated with recurrence, metastasis, and poor survival.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hypothesize that the health disparity observed in African American men with prostate cancer may be due to higher expression of these genes,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they may be useful markers for prostate cancer prognosis and/or may served as novel drug-treatment targets.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kern="1200">
                <a:solidFill>
                  <a:schemeClr val="tx1"/>
                </a:solidFill>
                <a:effectLst/>
                <a:latin typeface="+mn-lt"/>
                <a:ea typeface="+mn-ea"/>
                <a:cs typeface="+mn-cs"/>
              </a:rPr>
              <a:t>This data suggests that differential gene expression between African American men and European American men may influence the severity and survival of prostate cancer.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000" dirty="0"/>
              <a:t>In Future studies,</a:t>
            </a:r>
          </a:p>
          <a:p>
            <a:endParaRPr lang="en-US" sz="2000" dirty="0"/>
          </a:p>
          <a:p>
            <a:r>
              <a:rPr lang="en-US" dirty="0"/>
              <a:t>Assess RFPL3S and U2AF1L5 expression in additional samples or independent datasets.</a:t>
            </a:r>
          </a:p>
          <a:p>
            <a:endParaRPr lang="en-US" dirty="0"/>
          </a:p>
          <a:p>
            <a:r>
              <a:rPr lang="en-US" dirty="0"/>
              <a:t>Perform laboratory studies in cancer cell lines or animal models to determine the effect of RFPL3S and U2AF1L5 overexpression.</a:t>
            </a:r>
          </a:p>
          <a:p>
            <a:endParaRPr lang="en-US" dirty="0"/>
          </a:p>
          <a:p>
            <a:r>
              <a:rPr lang="en-US" dirty="0"/>
              <a:t>Last, Evaluate if RFPL3S and U2AF1L5 expression is related to vitamin D levels.</a:t>
            </a:r>
          </a:p>
        </p:txBody>
      </p:sp>
      <p:sp>
        <p:nvSpPr>
          <p:cNvPr id="4" name="Slide Number Placeholder 3"/>
          <p:cNvSpPr>
            <a:spLocks noGrp="1"/>
          </p:cNvSpPr>
          <p:nvPr>
            <p:ph type="sldNum" sz="quarter" idx="5"/>
          </p:nvPr>
        </p:nvSpPr>
        <p:spPr/>
        <p:txBody>
          <a:bodyPr/>
          <a:lstStyle/>
          <a:p>
            <a:fld id="{CD25A81C-A6BE-4A4B-AC39-772A5E2E0D3D}" type="slidenum">
              <a:rPr lang="en-US" smtClean="0"/>
              <a:t>27</a:t>
            </a:fld>
            <a:endParaRPr lang="en-US"/>
          </a:p>
        </p:txBody>
      </p:sp>
    </p:spTree>
    <p:extLst>
      <p:ext uri="{BB962C8B-B14F-4D97-AF65-F5344CB8AC3E}">
        <p14:creationId xmlns:p14="http://schemas.microsoft.com/office/powerpoint/2010/main" val="1946251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Dr. </a:t>
            </a:r>
            <a:r>
              <a:rPr lang="en-US" dirty="0" err="1"/>
              <a:t>Hjelm</a:t>
            </a:r>
            <a:r>
              <a:rPr lang="en-US" dirty="0"/>
              <a:t> help me overcome every </a:t>
            </a:r>
            <a:r>
              <a:rPr lang="en-US" dirty="0" err="1"/>
              <a:t>obsticles</a:t>
            </a:r>
            <a:r>
              <a:rPr lang="en-US" dirty="0"/>
              <a:t> that I encountered and help me finish this final project even though I’m rookie in the field.</a:t>
            </a:r>
          </a:p>
          <a:p>
            <a:endParaRPr lang="en-US" dirty="0"/>
          </a:p>
          <a:p>
            <a:r>
              <a:rPr lang="en-US" dirty="0"/>
              <a:t>And Thank you for your listening.</a:t>
            </a:r>
          </a:p>
        </p:txBody>
      </p:sp>
      <p:sp>
        <p:nvSpPr>
          <p:cNvPr id="4" name="Slide Number Placeholder 3"/>
          <p:cNvSpPr>
            <a:spLocks noGrp="1"/>
          </p:cNvSpPr>
          <p:nvPr>
            <p:ph type="sldNum" sz="quarter" idx="5"/>
          </p:nvPr>
        </p:nvSpPr>
        <p:spPr/>
        <p:txBody>
          <a:bodyPr/>
          <a:lstStyle/>
          <a:p>
            <a:fld id="{CD25A81C-A6BE-4A4B-AC39-772A5E2E0D3D}" type="slidenum">
              <a:rPr lang="en-US" smtClean="0"/>
              <a:t>28</a:t>
            </a:fld>
            <a:endParaRPr lang="en-US"/>
          </a:p>
        </p:txBody>
      </p:sp>
    </p:spTree>
    <p:extLst>
      <p:ext uri="{BB962C8B-B14F-4D97-AF65-F5344CB8AC3E}">
        <p14:creationId xmlns:p14="http://schemas.microsoft.com/office/powerpoint/2010/main" val="32688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 had selected the paper which is “A Systems Approach to Interrogate Gene Expression Patterns in African American Men Presenting with Clinically Localized Prostate Cancer”.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their paper, they enrolled 60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includes 33 African American Men and 27 European American 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them have undergone prostate biopsy.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compare the genetic profile between African American Man and European American 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randomly selected 16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there will be 8 samples from African American Men and 8 samples from European American 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samples included subjects with both high and low vitamin D levels. However, for this project, I only evaluated ancestry and included equal H/L vitamin D subjects in both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3</a:t>
            </a:fld>
            <a:endParaRPr lang="en-US"/>
          </a:p>
        </p:txBody>
      </p:sp>
    </p:spTree>
    <p:extLst>
      <p:ext uri="{BB962C8B-B14F-4D97-AF65-F5344CB8AC3E}">
        <p14:creationId xmlns:p14="http://schemas.microsoft.com/office/powerpoint/2010/main" val="379539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hypothesized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certain genes associated with the severity of prostate cancer,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will especially expressed in African American men with prostate cancer when comparing to European American men with prostate cancer.</a:t>
            </a:r>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4</a:t>
            </a:fld>
            <a:endParaRPr lang="en-US"/>
          </a:p>
        </p:txBody>
      </p:sp>
    </p:spTree>
    <p:extLst>
      <p:ext uri="{BB962C8B-B14F-4D97-AF65-F5344CB8AC3E}">
        <p14:creationId xmlns:p14="http://schemas.microsoft.com/office/powerpoint/2010/main" val="928361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is my sequencing data is downloaded form GEO.</a:t>
            </a:r>
          </a:p>
          <a:p>
            <a:pPr marL="0" indent="0">
              <a:buNone/>
            </a:pPr>
            <a:endParaRPr lang="en-US" dirty="0"/>
          </a:p>
          <a:p>
            <a:pPr marL="0" indent="0">
              <a:buNone/>
            </a:pPr>
            <a:r>
              <a:rPr lang="en-US" dirty="0"/>
              <a:t>The series number is GSE138503.</a:t>
            </a:r>
          </a:p>
          <a:p>
            <a:pPr marL="0" indent="0">
              <a:buNone/>
            </a:pPr>
            <a:endParaRPr lang="en-US" dirty="0"/>
          </a:p>
          <a:p>
            <a:pPr marL="0" indent="0">
              <a:buNone/>
            </a:pPr>
            <a:r>
              <a:rPr lang="en-US" dirty="0"/>
              <a:t>All my samples sequencing reads are Paired-end.</a:t>
            </a:r>
          </a:p>
          <a:p>
            <a:pPr marL="0" indent="0">
              <a:buNone/>
            </a:pPr>
            <a:endParaRPr lang="en-US" dirty="0"/>
          </a:p>
          <a:p>
            <a:pPr marL="0" indent="0">
              <a:buNone/>
            </a:pPr>
            <a:r>
              <a:rPr lang="en-US" dirty="0"/>
              <a:t>Each sample is provided with one SRR file.</a:t>
            </a:r>
          </a:p>
          <a:p>
            <a:endParaRPr lang="en-US" dirty="0"/>
          </a:p>
          <a:p>
            <a:r>
              <a:rPr lang="en-US" dirty="0"/>
              <a:t>First, I </a:t>
            </a:r>
            <a:r>
              <a:rPr lang="en-US" sz="1200" b="0" i="0" kern="1200" dirty="0">
                <a:solidFill>
                  <a:schemeClr val="tx1"/>
                </a:solidFill>
                <a:effectLst/>
                <a:latin typeface="+mn-lt"/>
                <a:ea typeface="+mn-ea"/>
                <a:cs typeface="+mn-cs"/>
              </a:rPr>
              <a:t>downloaded and convert SRA files into </a:t>
            </a:r>
            <a:r>
              <a:rPr lang="en-US" sz="1200" b="0" i="0" kern="1200" dirty="0" err="1">
                <a:solidFill>
                  <a:schemeClr val="tx1"/>
                </a:solidFill>
                <a:effectLst/>
                <a:latin typeface="+mn-lt"/>
                <a:ea typeface="+mn-ea"/>
                <a:cs typeface="+mn-cs"/>
              </a:rPr>
              <a:t>fastq</a:t>
            </a:r>
            <a:r>
              <a:rPr lang="en-US" sz="1200" b="0" i="0" kern="1200" dirty="0">
                <a:solidFill>
                  <a:schemeClr val="tx1"/>
                </a:solidFill>
                <a:effectLst/>
                <a:latin typeface="+mn-lt"/>
                <a:ea typeface="+mn-ea"/>
                <a:cs typeface="+mn-cs"/>
              </a:rPr>
              <a:t> files by using the </a:t>
            </a:r>
            <a:r>
              <a:rPr lang="en-US" sz="1200" b="0" i="0" kern="1200" dirty="0" err="1">
                <a:solidFill>
                  <a:schemeClr val="tx1"/>
                </a:solidFill>
                <a:effectLst/>
                <a:latin typeface="+mn-lt"/>
                <a:ea typeface="+mn-ea"/>
                <a:cs typeface="+mn-cs"/>
              </a:rPr>
              <a:t>sra</a:t>
            </a:r>
            <a:r>
              <a:rPr lang="en-US" sz="1200" b="0" i="0" kern="1200" dirty="0">
                <a:solidFill>
                  <a:schemeClr val="tx1"/>
                </a:solidFill>
                <a:effectLst/>
                <a:latin typeface="+mn-lt"/>
                <a:ea typeface="+mn-ea"/>
                <a:cs typeface="+mn-cs"/>
              </a:rPr>
              <a:t>-toolkit.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have to use the split files option cause my files are paired-end.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that, I relabeled all my sample names.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means African American men and “E” means European American men.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Within each group, I’ve selected 4 samples with higher level of </a:t>
            </a:r>
            <a:r>
              <a:rPr lang="en-US" sz="1200" b="0" i="0" kern="1200" dirty="0" err="1">
                <a:solidFill>
                  <a:schemeClr val="tx1"/>
                </a:solidFill>
                <a:effectLst/>
                <a:latin typeface="+mn-lt"/>
                <a:ea typeface="+mn-ea"/>
                <a:cs typeface="+mn-cs"/>
              </a:rPr>
              <a:t>vit.D</a:t>
            </a:r>
            <a:r>
              <a:rPr lang="en-US" sz="1200" b="0" i="0" kern="1200" dirty="0">
                <a:solidFill>
                  <a:schemeClr val="tx1"/>
                </a:solidFill>
                <a:effectLst/>
                <a:latin typeface="+mn-lt"/>
                <a:ea typeface="+mn-ea"/>
                <a:cs typeface="+mn-cs"/>
              </a:rPr>
              <a:t> labeled with “H” and 4 samples with lower level of </a:t>
            </a:r>
            <a:r>
              <a:rPr lang="en-US" sz="1200" b="0" i="0" kern="1200" dirty="0" err="1">
                <a:solidFill>
                  <a:schemeClr val="tx1"/>
                </a:solidFill>
                <a:effectLst/>
                <a:latin typeface="+mn-lt"/>
                <a:ea typeface="+mn-ea"/>
                <a:cs typeface="+mn-cs"/>
              </a:rPr>
              <a:t>vit.D</a:t>
            </a:r>
            <a:r>
              <a:rPr lang="en-US" sz="1200" b="0" i="0" kern="1200" dirty="0">
                <a:solidFill>
                  <a:schemeClr val="tx1"/>
                </a:solidFill>
                <a:effectLst/>
                <a:latin typeface="+mn-lt"/>
                <a:ea typeface="+mn-ea"/>
                <a:cs typeface="+mn-cs"/>
              </a:rPr>
              <a:t> labeled with “L” .</a:t>
            </a:r>
          </a:p>
        </p:txBody>
      </p:sp>
      <p:sp>
        <p:nvSpPr>
          <p:cNvPr id="4" name="Slide Number Placeholder 3"/>
          <p:cNvSpPr>
            <a:spLocks noGrp="1"/>
          </p:cNvSpPr>
          <p:nvPr>
            <p:ph type="sldNum" sz="quarter" idx="5"/>
          </p:nvPr>
        </p:nvSpPr>
        <p:spPr/>
        <p:txBody>
          <a:bodyPr/>
          <a:lstStyle/>
          <a:p>
            <a:fld id="{CD25A81C-A6BE-4A4B-AC39-772A5E2E0D3D}" type="slidenum">
              <a:rPr lang="en-US" smtClean="0"/>
              <a:t>5</a:t>
            </a:fld>
            <a:endParaRPr lang="en-US"/>
          </a:p>
        </p:txBody>
      </p:sp>
    </p:spTree>
    <p:extLst>
      <p:ext uri="{BB962C8B-B14F-4D97-AF65-F5344CB8AC3E}">
        <p14:creationId xmlns:p14="http://schemas.microsoft.com/office/powerpoint/2010/main" val="124931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shows the Number of Read Pairs in all samples before alignment.</a:t>
            </a:r>
          </a:p>
          <a:p>
            <a:endParaRPr lang="en-US" dirty="0"/>
          </a:p>
          <a:p>
            <a:r>
              <a:rPr lang="en-US" dirty="0"/>
              <a:t>Red area is the African American group and the blue area is the European American group.</a:t>
            </a:r>
          </a:p>
          <a:p>
            <a:endParaRPr lang="en-US" dirty="0"/>
          </a:p>
          <a:p>
            <a:r>
              <a:rPr lang="en-US" dirty="0"/>
              <a:t>The maximum Read per sample is 67 millions from AHS2.</a:t>
            </a:r>
          </a:p>
          <a:p>
            <a:endParaRPr lang="en-US" dirty="0"/>
          </a:p>
          <a:p>
            <a:r>
              <a:rPr lang="en-US" dirty="0"/>
              <a:t>The minimum Read per sample is 56 millions from ALS3.</a:t>
            </a:r>
          </a:p>
          <a:p>
            <a:endParaRPr lang="en-US" dirty="0"/>
          </a:p>
          <a:p>
            <a:r>
              <a:rPr lang="en-US" dirty="0"/>
              <a:t>The average Read per sample is  63 millions.</a:t>
            </a:r>
          </a:p>
          <a:p>
            <a:endParaRPr lang="en-US" dirty="0"/>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6</a:t>
            </a:fld>
            <a:endParaRPr lang="en-US"/>
          </a:p>
        </p:txBody>
      </p:sp>
    </p:spTree>
    <p:extLst>
      <p:ext uri="{BB962C8B-B14F-4D97-AF65-F5344CB8AC3E}">
        <p14:creationId xmlns:p14="http://schemas.microsoft.com/office/powerpoint/2010/main" val="653953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pipeline.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TopHat2 uses the Bowtie2 aligner to align human reference genome; it breaks up the reads that Bowtie2 cannot align on its own into smaller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TopHat2 use </a:t>
            </a:r>
            <a:r>
              <a:rPr lang="en-US" sz="1200" b="0" i="0" kern="1200" dirty="0" err="1">
                <a:solidFill>
                  <a:schemeClr val="tx1"/>
                </a:solidFill>
                <a:effectLst/>
                <a:latin typeface="+mn-lt"/>
                <a:ea typeface="+mn-ea"/>
                <a:cs typeface="+mn-cs"/>
              </a:rPr>
              <a:t>Fasta</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Fastq</a:t>
            </a:r>
            <a:r>
              <a:rPr lang="en-US" sz="1200" b="0" i="0" kern="1200" dirty="0">
                <a:solidFill>
                  <a:schemeClr val="tx1"/>
                </a:solidFill>
                <a:effectLst/>
                <a:latin typeface="+mn-lt"/>
                <a:ea typeface="+mn-ea"/>
                <a:cs typeface="+mn-cs"/>
              </a:rPr>
              <a:t> files as an input and got BAM file as an output.</a:t>
            </a:r>
          </a:p>
          <a:p>
            <a:endParaRPr lang="en-US" dirty="0"/>
          </a:p>
          <a:p>
            <a:r>
              <a:rPr lang="en-US" sz="1200" b="0" i="0" kern="1200" dirty="0">
                <a:solidFill>
                  <a:schemeClr val="tx1"/>
                </a:solidFill>
                <a:effectLst/>
                <a:latin typeface="+mn-lt"/>
                <a:ea typeface="+mn-ea"/>
                <a:cs typeface="+mn-cs"/>
              </a:rPr>
              <a:t>Then, the reads and the reference transcriptome are fed to </a:t>
            </a:r>
            <a:r>
              <a:rPr lang="en-US" sz="1200" b="0" i="0" kern="1200" dirty="0" err="1">
                <a:solidFill>
                  <a:schemeClr val="tx1"/>
                </a:solidFill>
                <a:effectLst/>
                <a:latin typeface="+mn-lt"/>
                <a:ea typeface="+mn-ea"/>
                <a:cs typeface="+mn-cs"/>
              </a:rPr>
              <a:t>Cuffdiff</a:t>
            </a:r>
            <a:r>
              <a:rPr lang="en-US" sz="1200" b="0" i="0" kern="1200" dirty="0">
                <a:solidFill>
                  <a:schemeClr val="tx1"/>
                </a:solidFill>
                <a:effectLst/>
                <a:latin typeface="+mn-lt"/>
                <a:ea typeface="+mn-ea"/>
                <a:cs typeface="+mn-cs"/>
              </a:rPr>
              <a:t>.</a:t>
            </a:r>
          </a:p>
          <a:p>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Cuffdiff</a:t>
            </a:r>
            <a:r>
              <a:rPr lang="en-US" sz="1200" b="0" i="0" kern="1200" dirty="0">
                <a:solidFill>
                  <a:schemeClr val="tx1"/>
                </a:solidFill>
                <a:effectLst/>
                <a:latin typeface="+mn-lt"/>
                <a:ea typeface="+mn-ea"/>
                <a:cs typeface="+mn-cs"/>
              </a:rPr>
              <a:t> inputs Bam files.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a:t>
            </a:r>
            <a:r>
              <a:rPr lang="en-US" sz="1200" b="0" i="0" kern="1200" dirty="0" err="1">
                <a:solidFill>
                  <a:schemeClr val="tx1"/>
                </a:solidFill>
                <a:effectLst/>
                <a:latin typeface="+mn-lt"/>
                <a:ea typeface="+mn-ea"/>
                <a:cs typeface="+mn-cs"/>
              </a:rPr>
              <a:t>Cuffdiff</a:t>
            </a:r>
            <a:r>
              <a:rPr lang="en-US" sz="1200" b="0" i="0" kern="1200" dirty="0">
                <a:solidFill>
                  <a:schemeClr val="tx1"/>
                </a:solidFill>
                <a:effectLst/>
                <a:latin typeface="+mn-lt"/>
                <a:ea typeface="+mn-ea"/>
                <a:cs typeface="+mn-cs"/>
              </a:rPr>
              <a:t> with Stats outputs statistical values of all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Cuffdiff</a:t>
            </a:r>
            <a:r>
              <a:rPr lang="en-US" sz="1200" b="0" i="0" kern="1200" dirty="0">
                <a:solidFill>
                  <a:schemeClr val="tx1"/>
                </a:solidFill>
                <a:effectLst/>
                <a:latin typeface="+mn-lt"/>
                <a:ea typeface="+mn-ea"/>
                <a:cs typeface="+mn-cs"/>
              </a:rPr>
              <a:t> with no Stats outputs FPKM values for each individual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D25A81C-A6BE-4A4B-AC39-772A5E2E0D3D}" type="slidenum">
              <a:rPr lang="en-US" smtClean="0"/>
              <a:t>7</a:t>
            </a:fld>
            <a:endParaRPr lang="en-US"/>
          </a:p>
        </p:txBody>
      </p:sp>
    </p:spTree>
    <p:extLst>
      <p:ext uri="{BB962C8B-B14F-4D97-AF65-F5344CB8AC3E}">
        <p14:creationId xmlns:p14="http://schemas.microsoft.com/office/powerpoint/2010/main" val="2694611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the alignment 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maximum is 76.8% and the minimum is 69.8%.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average is 72.83% which is no that 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percentage of average </a:t>
            </a:r>
            <a:r>
              <a:rPr lang="en-US" dirty="0" err="1"/>
              <a:t>Discodance</a:t>
            </a:r>
            <a:r>
              <a:rPr lang="en-US" dirty="0"/>
              <a:t> is 0.49% that is a good 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discordant alignment is an alignment where both mates align uniquely, but that does not satisfy the paired-end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8</a:t>
            </a:fld>
            <a:endParaRPr lang="en-US"/>
          </a:p>
        </p:txBody>
      </p:sp>
    </p:spTree>
    <p:extLst>
      <p:ext uri="{BB962C8B-B14F-4D97-AF65-F5344CB8AC3E}">
        <p14:creationId xmlns:p14="http://schemas.microsoft.com/office/powerpoint/2010/main" val="3899822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steps that I took to manage my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I get the FPKM values for all of my samples in </a:t>
            </a:r>
            <a:r>
              <a:rPr lang="en-US" sz="1200" kern="1200" dirty="0" err="1">
                <a:solidFill>
                  <a:schemeClr val="tx1"/>
                </a:solidFill>
                <a:effectLst/>
                <a:latin typeface="+mn-lt"/>
                <a:ea typeface="+mn-ea"/>
                <a:cs typeface="+mn-cs"/>
              </a:rPr>
              <a:t>genes_fpkm.tracking</a:t>
            </a:r>
            <a:r>
              <a:rPr lang="en-US" sz="1200" kern="1200" dirty="0">
                <a:solidFill>
                  <a:schemeClr val="tx1"/>
                </a:solidFill>
                <a:effectLst/>
                <a:latin typeface="+mn-lt"/>
                <a:ea typeface="+mn-ea"/>
                <a:cs typeface="+mn-cs"/>
              </a:rPr>
              <a:t> file with 60590 genes.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First, I add up all samples and get rid of genes with zero and got 42910 genes.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add a pseudo count 0.1 to all FPKM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Last, I perform all my data on a log10 scale.</a:t>
            </a:r>
          </a:p>
          <a:p>
            <a:endParaRPr lang="en-US" dirty="0"/>
          </a:p>
        </p:txBody>
      </p:sp>
      <p:sp>
        <p:nvSpPr>
          <p:cNvPr id="4" name="Slide Number Placeholder 3"/>
          <p:cNvSpPr>
            <a:spLocks noGrp="1"/>
          </p:cNvSpPr>
          <p:nvPr>
            <p:ph type="sldNum" sz="quarter" idx="5"/>
          </p:nvPr>
        </p:nvSpPr>
        <p:spPr/>
        <p:txBody>
          <a:bodyPr/>
          <a:lstStyle/>
          <a:p>
            <a:fld id="{CD25A81C-A6BE-4A4B-AC39-772A5E2E0D3D}" type="slidenum">
              <a:rPr lang="en-US" smtClean="0"/>
              <a:t>9</a:t>
            </a:fld>
            <a:endParaRPr lang="en-US"/>
          </a:p>
        </p:txBody>
      </p:sp>
    </p:spTree>
    <p:extLst>
      <p:ext uri="{BB962C8B-B14F-4D97-AF65-F5344CB8AC3E}">
        <p14:creationId xmlns:p14="http://schemas.microsoft.com/office/powerpoint/2010/main" val="2105118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0C80535-581F-AA43-923B-0C49BD5F03DE}" type="datetimeFigureOut">
              <a:rPr lang="en-US" smtClean="0"/>
              <a:t>12/2/21</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A2440734-955A-B348-9D03-C44753DDED85}" type="slidenum">
              <a:rPr lang="en-US" smtClean="0"/>
              <a:t>‹#›</a:t>
            </a:fld>
            <a:endParaRPr lang="en-US"/>
          </a:p>
        </p:txBody>
      </p:sp>
    </p:spTree>
    <p:extLst>
      <p:ext uri="{BB962C8B-B14F-4D97-AF65-F5344CB8AC3E}">
        <p14:creationId xmlns:p14="http://schemas.microsoft.com/office/powerpoint/2010/main" val="3434244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0C80535-581F-AA43-923B-0C49BD5F03DE}"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431795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0C80535-581F-AA43-923B-0C49BD5F03DE}"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1499901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0C80535-581F-AA43-923B-0C49BD5F03DE}"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3800952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80535-581F-AA43-923B-0C49BD5F03DE}"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2381373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0C80535-581F-AA43-923B-0C49BD5F03DE}" type="datetimeFigureOut">
              <a:rPr lang="en-US" smtClean="0"/>
              <a:t>12/2/21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4202558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0C80535-581F-AA43-923B-0C49BD5F03DE}" type="datetimeFigureOut">
              <a:rPr lang="en-US" smtClean="0"/>
              <a:t>12/2/21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1039178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80535-581F-AA43-923B-0C49BD5F03DE}"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111394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80535-581F-AA43-923B-0C49BD5F03DE}"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304446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80535-581F-AA43-923B-0C49BD5F03DE}"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2495407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80535-581F-AA43-923B-0C49BD5F03DE}"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3609195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80535-581F-AA43-923B-0C49BD5F03DE}"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2997243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80535-581F-AA43-923B-0C49BD5F03DE}" type="datetimeFigureOut">
              <a:rPr lang="en-US" smtClean="0"/>
              <a:t>12/2/21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197966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80535-581F-AA43-923B-0C49BD5F03DE}" type="datetimeFigureOut">
              <a:rPr lang="en-US" smtClean="0"/>
              <a:t>12/2/21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105174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80535-581F-AA43-923B-0C49BD5F03DE}" type="datetimeFigureOut">
              <a:rPr lang="en-US" smtClean="0"/>
              <a:t>12/2/21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385111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0C80535-581F-AA43-923B-0C49BD5F03DE}"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406046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0C80535-581F-AA43-923B-0C49BD5F03DE}"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2440734-955A-B348-9D03-C44753DDED85}" type="slidenum">
              <a:rPr lang="en-US" smtClean="0"/>
              <a:t>‹#›</a:t>
            </a:fld>
            <a:endParaRPr lang="en-US"/>
          </a:p>
        </p:txBody>
      </p:sp>
    </p:spTree>
    <p:extLst>
      <p:ext uri="{BB962C8B-B14F-4D97-AF65-F5344CB8AC3E}">
        <p14:creationId xmlns:p14="http://schemas.microsoft.com/office/powerpoint/2010/main" val="382604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0C80535-581F-AA43-923B-0C49BD5F03DE}" type="datetimeFigureOut">
              <a:rPr lang="en-US" smtClean="0"/>
              <a:t>12/2/21</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2440734-955A-B348-9D03-C44753DDED85}" type="slidenum">
              <a:rPr lang="en-US" smtClean="0"/>
              <a:t>‹#›</a:t>
            </a:fld>
            <a:endParaRPr lang="en-US"/>
          </a:p>
        </p:txBody>
      </p:sp>
    </p:spTree>
    <p:extLst>
      <p:ext uri="{BB962C8B-B14F-4D97-AF65-F5344CB8AC3E}">
        <p14:creationId xmlns:p14="http://schemas.microsoft.com/office/powerpoint/2010/main" val="522500833"/>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E7E2-23A7-414E-9160-B5E24F33DAAB}"/>
              </a:ext>
            </a:extLst>
          </p:cNvPr>
          <p:cNvSpPr>
            <a:spLocks noGrp="1"/>
          </p:cNvSpPr>
          <p:nvPr>
            <p:ph type="ctrTitle"/>
          </p:nvPr>
        </p:nvSpPr>
        <p:spPr>
          <a:xfrm>
            <a:off x="1524000" y="2408238"/>
            <a:ext cx="9144000" cy="2387600"/>
          </a:xfrm>
        </p:spPr>
        <p:txBody>
          <a:bodyPr>
            <a:noAutofit/>
          </a:bodyPr>
          <a:lstStyle/>
          <a:p>
            <a:pPr algn="ctr"/>
            <a:r>
              <a:rPr lang="en-US" sz="4400" dirty="0"/>
              <a:t>Differential gene expression between prostate cancer of African American and European American men</a:t>
            </a:r>
          </a:p>
        </p:txBody>
      </p:sp>
      <p:sp>
        <p:nvSpPr>
          <p:cNvPr id="3" name="TextBox 2">
            <a:extLst>
              <a:ext uri="{FF2B5EF4-FFF2-40B4-BE49-F238E27FC236}">
                <a16:creationId xmlns:a16="http://schemas.microsoft.com/office/drawing/2014/main" id="{B8C3322A-99EC-EA47-BE9F-B78B676A0772}"/>
              </a:ext>
            </a:extLst>
          </p:cNvPr>
          <p:cNvSpPr txBox="1"/>
          <p:nvPr/>
        </p:nvSpPr>
        <p:spPr>
          <a:xfrm>
            <a:off x="8514414" y="5891135"/>
            <a:ext cx="3156633" cy="369332"/>
          </a:xfrm>
          <a:prstGeom prst="rect">
            <a:avLst/>
          </a:prstGeom>
          <a:noFill/>
        </p:spPr>
        <p:txBody>
          <a:bodyPr wrap="none" rtlCol="0">
            <a:spAutoFit/>
          </a:bodyPr>
          <a:lstStyle/>
          <a:p>
            <a:r>
              <a:rPr lang="en-US" dirty="0">
                <a:solidFill>
                  <a:schemeClr val="bg1"/>
                </a:solidFill>
              </a:rPr>
              <a:t>TRGN514 Cheng-Hsiang Lu</a:t>
            </a:r>
          </a:p>
        </p:txBody>
      </p:sp>
    </p:spTree>
    <p:extLst>
      <p:ext uri="{BB962C8B-B14F-4D97-AF65-F5344CB8AC3E}">
        <p14:creationId xmlns:p14="http://schemas.microsoft.com/office/powerpoint/2010/main" val="115995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B3E5-1C2D-7640-87F6-AB068004440A}"/>
              </a:ext>
            </a:extLst>
          </p:cNvPr>
          <p:cNvSpPr>
            <a:spLocks noGrp="1"/>
          </p:cNvSpPr>
          <p:nvPr>
            <p:ph type="title"/>
          </p:nvPr>
        </p:nvSpPr>
        <p:spPr/>
        <p:txBody>
          <a:bodyPr/>
          <a:lstStyle/>
          <a:p>
            <a:r>
              <a:rPr lang="en-US" dirty="0"/>
              <a:t>Box and whisker plot</a:t>
            </a:r>
          </a:p>
        </p:txBody>
      </p:sp>
      <p:grpSp>
        <p:nvGrpSpPr>
          <p:cNvPr id="3" name="Group 2">
            <a:extLst>
              <a:ext uri="{FF2B5EF4-FFF2-40B4-BE49-F238E27FC236}">
                <a16:creationId xmlns:a16="http://schemas.microsoft.com/office/drawing/2014/main" id="{F85FB0F3-8ED4-7244-9C0A-1AFB4622C7EB}"/>
              </a:ext>
            </a:extLst>
          </p:cNvPr>
          <p:cNvGrpSpPr/>
          <p:nvPr/>
        </p:nvGrpSpPr>
        <p:grpSpPr>
          <a:xfrm>
            <a:off x="1967109" y="2382591"/>
            <a:ext cx="7137100" cy="4320300"/>
            <a:chOff x="2331076" y="2150771"/>
            <a:chExt cx="7137100" cy="4320300"/>
          </a:xfrm>
        </p:grpSpPr>
        <p:pic>
          <p:nvPicPr>
            <p:cNvPr id="5" name="Picture 4">
              <a:extLst>
                <a:ext uri="{FF2B5EF4-FFF2-40B4-BE49-F238E27FC236}">
                  <a16:creationId xmlns:a16="http://schemas.microsoft.com/office/drawing/2014/main" id="{D04A1020-8682-3A47-86E0-48B6A9704812}"/>
                </a:ext>
              </a:extLst>
            </p:cNvPr>
            <p:cNvPicPr>
              <a:picLocks noChangeAspect="1"/>
            </p:cNvPicPr>
            <p:nvPr/>
          </p:nvPicPr>
          <p:blipFill rotWithShape="1">
            <a:blip r:embed="rId3"/>
            <a:srcRect l="2126" t="3055" r="2494" b="2239"/>
            <a:stretch/>
          </p:blipFill>
          <p:spPr>
            <a:xfrm>
              <a:off x="2331076" y="2150771"/>
              <a:ext cx="7137100" cy="4320299"/>
            </a:xfrm>
            <a:prstGeom prst="rect">
              <a:avLst/>
            </a:prstGeom>
          </p:spPr>
        </p:pic>
        <p:sp>
          <p:nvSpPr>
            <p:cNvPr id="4" name="Rectangle 3">
              <a:extLst>
                <a:ext uri="{FF2B5EF4-FFF2-40B4-BE49-F238E27FC236}">
                  <a16:creationId xmlns:a16="http://schemas.microsoft.com/office/drawing/2014/main" id="{1CC0EAFB-CBCA-2540-939E-41BF673C2777}"/>
                </a:ext>
              </a:extLst>
            </p:cNvPr>
            <p:cNvSpPr/>
            <p:nvPr/>
          </p:nvSpPr>
          <p:spPr>
            <a:xfrm>
              <a:off x="2910625" y="2222143"/>
              <a:ext cx="3127688" cy="42489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D7A0C6-487B-FC48-99FA-81C00B9F950A}"/>
                </a:ext>
              </a:extLst>
            </p:cNvPr>
            <p:cNvSpPr/>
            <p:nvPr/>
          </p:nvSpPr>
          <p:spPr>
            <a:xfrm>
              <a:off x="6076950" y="2222141"/>
              <a:ext cx="3092808" cy="424892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B928A92-5044-E64B-A85D-BA45E7CA470F}"/>
              </a:ext>
            </a:extLst>
          </p:cNvPr>
          <p:cNvGrpSpPr/>
          <p:nvPr/>
        </p:nvGrpSpPr>
        <p:grpSpPr>
          <a:xfrm>
            <a:off x="9278251" y="5318989"/>
            <a:ext cx="2643292" cy="655598"/>
            <a:chOff x="4809067" y="5639251"/>
            <a:chExt cx="2643292" cy="655598"/>
          </a:xfrm>
        </p:grpSpPr>
        <p:sp>
          <p:nvSpPr>
            <p:cNvPr id="8" name="Rectangle 7">
              <a:extLst>
                <a:ext uri="{FF2B5EF4-FFF2-40B4-BE49-F238E27FC236}">
                  <a16:creationId xmlns:a16="http://schemas.microsoft.com/office/drawing/2014/main" id="{BC9A76D9-791C-FF4F-BC62-F5AB2CFF1ADD}"/>
                </a:ext>
              </a:extLst>
            </p:cNvPr>
            <p:cNvSpPr/>
            <p:nvPr/>
          </p:nvSpPr>
          <p:spPr>
            <a:xfrm>
              <a:off x="4809067" y="5723467"/>
              <a:ext cx="203200"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a:extLst>
                <a:ext uri="{FF2B5EF4-FFF2-40B4-BE49-F238E27FC236}">
                  <a16:creationId xmlns:a16="http://schemas.microsoft.com/office/drawing/2014/main" id="{1C65E1F5-ECF5-1F4A-AC07-ACE2E3D0250A}"/>
                </a:ext>
              </a:extLst>
            </p:cNvPr>
            <p:cNvSpPr/>
            <p:nvPr/>
          </p:nvSpPr>
          <p:spPr>
            <a:xfrm>
              <a:off x="4809067" y="6008583"/>
              <a:ext cx="203200" cy="2032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id="{7917E18B-AFB1-8B43-B440-C638FC5E4FDB}"/>
                </a:ext>
              </a:extLst>
            </p:cNvPr>
            <p:cNvSpPr txBox="1"/>
            <p:nvPr/>
          </p:nvSpPr>
          <p:spPr>
            <a:xfrm>
              <a:off x="5012267" y="5639251"/>
              <a:ext cx="2156360" cy="369332"/>
            </a:xfrm>
            <a:prstGeom prst="rect">
              <a:avLst/>
            </a:prstGeom>
            <a:noFill/>
          </p:spPr>
          <p:txBody>
            <a:bodyPr wrap="none" rtlCol="0">
              <a:spAutoFit/>
            </a:bodyPr>
            <a:lstStyle/>
            <a:p>
              <a:r>
                <a:rPr lang="en-US" dirty="0"/>
                <a:t>African American</a:t>
              </a:r>
            </a:p>
          </p:txBody>
        </p:sp>
        <p:sp>
          <p:nvSpPr>
            <p:cNvPr id="11" name="TextBox 10">
              <a:extLst>
                <a:ext uri="{FF2B5EF4-FFF2-40B4-BE49-F238E27FC236}">
                  <a16:creationId xmlns:a16="http://schemas.microsoft.com/office/drawing/2014/main" id="{927AA625-D330-164B-B8B2-1B3DCC470BEC}"/>
                </a:ext>
              </a:extLst>
            </p:cNvPr>
            <p:cNvSpPr txBox="1"/>
            <p:nvPr/>
          </p:nvSpPr>
          <p:spPr>
            <a:xfrm>
              <a:off x="5012267" y="5925517"/>
              <a:ext cx="2440092" cy="369332"/>
            </a:xfrm>
            <a:prstGeom prst="rect">
              <a:avLst/>
            </a:prstGeom>
            <a:noFill/>
          </p:spPr>
          <p:txBody>
            <a:bodyPr wrap="none" rtlCol="0">
              <a:spAutoFit/>
            </a:bodyPr>
            <a:lstStyle/>
            <a:p>
              <a:r>
                <a:rPr lang="en-US" dirty="0"/>
                <a:t>European American</a:t>
              </a:r>
            </a:p>
          </p:txBody>
        </p:sp>
      </p:grpSp>
    </p:spTree>
    <p:extLst>
      <p:ext uri="{BB962C8B-B14F-4D97-AF65-F5344CB8AC3E}">
        <p14:creationId xmlns:p14="http://schemas.microsoft.com/office/powerpoint/2010/main" val="300778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8BBF-E2D0-8C49-A0CB-76EA46335E18}"/>
              </a:ext>
            </a:extLst>
          </p:cNvPr>
          <p:cNvSpPr>
            <a:spLocks noGrp="1"/>
          </p:cNvSpPr>
          <p:nvPr>
            <p:ph type="title"/>
          </p:nvPr>
        </p:nvSpPr>
        <p:spPr/>
        <p:txBody>
          <a:bodyPr/>
          <a:lstStyle/>
          <a:p>
            <a:r>
              <a:rPr lang="en-US" dirty="0"/>
              <a:t>PCA plot</a:t>
            </a:r>
          </a:p>
        </p:txBody>
      </p:sp>
      <p:pic>
        <p:nvPicPr>
          <p:cNvPr id="4" name="Content Placeholder 3">
            <a:extLst>
              <a:ext uri="{FF2B5EF4-FFF2-40B4-BE49-F238E27FC236}">
                <a16:creationId xmlns:a16="http://schemas.microsoft.com/office/drawing/2014/main" id="{83CF2204-84A4-844D-955C-B162F79CE4C0}"/>
              </a:ext>
            </a:extLst>
          </p:cNvPr>
          <p:cNvPicPr>
            <a:picLocks noGrp="1" noChangeAspect="1"/>
          </p:cNvPicPr>
          <p:nvPr>
            <p:ph idx="1"/>
          </p:nvPr>
        </p:nvPicPr>
        <p:blipFill>
          <a:blip r:embed="rId3"/>
          <a:stretch>
            <a:fillRect/>
          </a:stretch>
        </p:blipFill>
        <p:spPr>
          <a:xfrm>
            <a:off x="2568594" y="2394073"/>
            <a:ext cx="7031366" cy="4351338"/>
          </a:xfrm>
          <a:prstGeom prst="rect">
            <a:avLst/>
          </a:prstGeom>
        </p:spPr>
      </p:pic>
      <p:grpSp>
        <p:nvGrpSpPr>
          <p:cNvPr id="6" name="Group 5">
            <a:extLst>
              <a:ext uri="{FF2B5EF4-FFF2-40B4-BE49-F238E27FC236}">
                <a16:creationId xmlns:a16="http://schemas.microsoft.com/office/drawing/2014/main" id="{AA757D2A-2327-FB43-B5E4-8EB1B11B6D12}"/>
              </a:ext>
            </a:extLst>
          </p:cNvPr>
          <p:cNvGrpSpPr/>
          <p:nvPr/>
        </p:nvGrpSpPr>
        <p:grpSpPr>
          <a:xfrm>
            <a:off x="9332242" y="4295505"/>
            <a:ext cx="1483098" cy="479563"/>
            <a:chOff x="9332242" y="4295505"/>
            <a:chExt cx="1483098" cy="479563"/>
          </a:xfrm>
        </p:grpSpPr>
        <p:sp>
          <p:nvSpPr>
            <p:cNvPr id="3" name="Rectangle 2">
              <a:extLst>
                <a:ext uri="{FF2B5EF4-FFF2-40B4-BE49-F238E27FC236}">
                  <a16:creationId xmlns:a16="http://schemas.microsoft.com/office/drawing/2014/main" id="{EE19F782-AA3F-B444-B7A2-3CA56724B58C}"/>
                </a:ext>
              </a:extLst>
            </p:cNvPr>
            <p:cNvSpPr/>
            <p:nvPr/>
          </p:nvSpPr>
          <p:spPr>
            <a:xfrm>
              <a:off x="9332242" y="4295505"/>
              <a:ext cx="1324402" cy="246221"/>
            </a:xfrm>
            <a:prstGeom prst="rect">
              <a:avLst/>
            </a:prstGeom>
          </p:spPr>
          <p:txBody>
            <a:bodyPr wrap="none">
              <a:spAutoFit/>
            </a:bodyPr>
            <a:lstStyle/>
            <a:p>
              <a:r>
                <a:rPr lang="en-US" sz="1000" dirty="0"/>
                <a:t>-African American</a:t>
              </a:r>
            </a:p>
          </p:txBody>
        </p:sp>
        <p:sp>
          <p:nvSpPr>
            <p:cNvPr id="5" name="TextBox 4">
              <a:extLst>
                <a:ext uri="{FF2B5EF4-FFF2-40B4-BE49-F238E27FC236}">
                  <a16:creationId xmlns:a16="http://schemas.microsoft.com/office/drawing/2014/main" id="{FC92A6F0-E8C5-2A4B-8B40-145A145ACA00}"/>
                </a:ext>
              </a:extLst>
            </p:cNvPr>
            <p:cNvSpPr txBox="1"/>
            <p:nvPr/>
          </p:nvSpPr>
          <p:spPr>
            <a:xfrm>
              <a:off x="9332242" y="4528847"/>
              <a:ext cx="1483098" cy="246221"/>
            </a:xfrm>
            <a:prstGeom prst="rect">
              <a:avLst/>
            </a:prstGeom>
            <a:noFill/>
          </p:spPr>
          <p:txBody>
            <a:bodyPr wrap="none" rtlCol="0">
              <a:spAutoFit/>
            </a:bodyPr>
            <a:lstStyle/>
            <a:p>
              <a:r>
                <a:rPr lang="en-US" sz="1000" dirty="0"/>
                <a:t>-European American</a:t>
              </a:r>
            </a:p>
          </p:txBody>
        </p:sp>
      </p:grpSp>
    </p:spTree>
    <p:extLst>
      <p:ext uri="{BB962C8B-B14F-4D97-AF65-F5344CB8AC3E}">
        <p14:creationId xmlns:p14="http://schemas.microsoft.com/office/powerpoint/2010/main" val="3309560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A66F-0921-034E-8FA2-1897AE8D848E}"/>
              </a:ext>
            </a:extLst>
          </p:cNvPr>
          <p:cNvSpPr>
            <a:spLocks noGrp="1"/>
          </p:cNvSpPr>
          <p:nvPr>
            <p:ph type="title"/>
          </p:nvPr>
        </p:nvSpPr>
        <p:spPr/>
        <p:txBody>
          <a:bodyPr/>
          <a:lstStyle/>
          <a:p>
            <a:r>
              <a:rPr lang="en-US" dirty="0"/>
              <a:t>Filter the data</a:t>
            </a:r>
          </a:p>
        </p:txBody>
      </p:sp>
      <p:graphicFrame>
        <p:nvGraphicFramePr>
          <p:cNvPr id="5" name="Content Placeholder 4">
            <a:extLst>
              <a:ext uri="{FF2B5EF4-FFF2-40B4-BE49-F238E27FC236}">
                <a16:creationId xmlns:a16="http://schemas.microsoft.com/office/drawing/2014/main" id="{154792CC-1571-0542-8A34-9F21398EE6C3}"/>
              </a:ext>
            </a:extLst>
          </p:cNvPr>
          <p:cNvGraphicFramePr>
            <a:graphicFrameLocks noGrp="1"/>
          </p:cNvGraphicFramePr>
          <p:nvPr>
            <p:ph idx="1"/>
            <p:extLst>
              <p:ext uri="{D42A27DB-BD31-4B8C-83A1-F6EECF244321}">
                <p14:modId xmlns:p14="http://schemas.microsoft.com/office/powerpoint/2010/main" val="1302156743"/>
              </p:ext>
            </p:extLst>
          </p:nvPr>
        </p:nvGraphicFramePr>
        <p:xfrm>
          <a:off x="209550" y="2937343"/>
          <a:ext cx="11849100"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5705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75FC6-6B6D-4649-818A-F48788A93FC0}"/>
              </a:ext>
            </a:extLst>
          </p:cNvPr>
          <p:cNvSpPr>
            <a:spLocks noGrp="1"/>
          </p:cNvSpPr>
          <p:nvPr>
            <p:ph type="title"/>
          </p:nvPr>
        </p:nvSpPr>
        <p:spPr/>
        <p:txBody>
          <a:bodyPr/>
          <a:lstStyle/>
          <a:p>
            <a:r>
              <a:rPr lang="en-US" dirty="0"/>
              <a:t>PCA - Filtered Genes</a:t>
            </a:r>
          </a:p>
        </p:txBody>
      </p:sp>
      <p:grpSp>
        <p:nvGrpSpPr>
          <p:cNvPr id="6" name="Group 5">
            <a:extLst>
              <a:ext uri="{FF2B5EF4-FFF2-40B4-BE49-F238E27FC236}">
                <a16:creationId xmlns:a16="http://schemas.microsoft.com/office/drawing/2014/main" id="{A6E46068-B669-454B-905A-88F7254EAD7F}"/>
              </a:ext>
            </a:extLst>
          </p:cNvPr>
          <p:cNvGrpSpPr/>
          <p:nvPr/>
        </p:nvGrpSpPr>
        <p:grpSpPr>
          <a:xfrm>
            <a:off x="2189408" y="2364650"/>
            <a:ext cx="7534143" cy="4493350"/>
            <a:chOff x="2189408" y="2364650"/>
            <a:chExt cx="7534143" cy="4493350"/>
          </a:xfrm>
        </p:grpSpPr>
        <p:pic>
          <p:nvPicPr>
            <p:cNvPr id="4" name="Picture 3">
              <a:extLst>
                <a:ext uri="{FF2B5EF4-FFF2-40B4-BE49-F238E27FC236}">
                  <a16:creationId xmlns:a16="http://schemas.microsoft.com/office/drawing/2014/main" id="{3EF9F898-61EF-FB42-9CE2-AB10B98E0E5F}"/>
                </a:ext>
              </a:extLst>
            </p:cNvPr>
            <p:cNvPicPr>
              <a:picLocks noChangeAspect="1"/>
            </p:cNvPicPr>
            <p:nvPr/>
          </p:nvPicPr>
          <p:blipFill>
            <a:blip r:embed="rId3"/>
            <a:stretch>
              <a:fillRect/>
            </a:stretch>
          </p:blipFill>
          <p:spPr>
            <a:xfrm>
              <a:off x="2189408" y="2364650"/>
              <a:ext cx="7534143" cy="4493350"/>
            </a:xfrm>
            <a:prstGeom prst="rect">
              <a:avLst/>
            </a:prstGeom>
          </p:spPr>
        </p:pic>
        <p:sp>
          <p:nvSpPr>
            <p:cNvPr id="5" name="Oval 4">
              <a:extLst>
                <a:ext uri="{FF2B5EF4-FFF2-40B4-BE49-F238E27FC236}">
                  <a16:creationId xmlns:a16="http://schemas.microsoft.com/office/drawing/2014/main" id="{487EC54A-8DE4-6044-8ADB-AFFC58AA4E6C}"/>
                </a:ext>
              </a:extLst>
            </p:cNvPr>
            <p:cNvSpPr/>
            <p:nvPr/>
          </p:nvSpPr>
          <p:spPr>
            <a:xfrm>
              <a:off x="2382591" y="2369266"/>
              <a:ext cx="1056067" cy="43788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23F7C47-AB40-CC46-BCC4-8608DAE9700C}"/>
                </a:ext>
              </a:extLst>
            </p:cNvPr>
            <p:cNvSpPr/>
            <p:nvPr/>
          </p:nvSpPr>
          <p:spPr>
            <a:xfrm>
              <a:off x="8278969" y="5329260"/>
              <a:ext cx="1056067" cy="43788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53866EE-5FFE-634C-A75E-B58F61B6A912}"/>
              </a:ext>
            </a:extLst>
          </p:cNvPr>
          <p:cNvGrpSpPr/>
          <p:nvPr/>
        </p:nvGrpSpPr>
        <p:grpSpPr>
          <a:xfrm>
            <a:off x="9615577" y="4371543"/>
            <a:ext cx="1221809" cy="397270"/>
            <a:chOff x="9332242" y="4295505"/>
            <a:chExt cx="1221809" cy="397270"/>
          </a:xfrm>
        </p:grpSpPr>
        <p:sp>
          <p:nvSpPr>
            <p:cNvPr id="9" name="Rectangle 8">
              <a:extLst>
                <a:ext uri="{FF2B5EF4-FFF2-40B4-BE49-F238E27FC236}">
                  <a16:creationId xmlns:a16="http://schemas.microsoft.com/office/drawing/2014/main" id="{7645F40B-5C1D-094D-90AE-B8EA19D5E9E2}"/>
                </a:ext>
              </a:extLst>
            </p:cNvPr>
            <p:cNvSpPr/>
            <p:nvPr/>
          </p:nvSpPr>
          <p:spPr>
            <a:xfrm>
              <a:off x="9332242" y="4295505"/>
              <a:ext cx="1093569" cy="215444"/>
            </a:xfrm>
            <a:prstGeom prst="rect">
              <a:avLst/>
            </a:prstGeom>
          </p:spPr>
          <p:txBody>
            <a:bodyPr wrap="none">
              <a:spAutoFit/>
            </a:bodyPr>
            <a:lstStyle/>
            <a:p>
              <a:r>
                <a:rPr lang="en-US" sz="800" dirty="0"/>
                <a:t>-African American</a:t>
              </a:r>
            </a:p>
          </p:txBody>
        </p:sp>
        <p:sp>
          <p:nvSpPr>
            <p:cNvPr id="11" name="TextBox 10">
              <a:extLst>
                <a:ext uri="{FF2B5EF4-FFF2-40B4-BE49-F238E27FC236}">
                  <a16:creationId xmlns:a16="http://schemas.microsoft.com/office/drawing/2014/main" id="{05F04AAF-6DF6-C14E-8F18-CC80991B8D2C}"/>
                </a:ext>
              </a:extLst>
            </p:cNvPr>
            <p:cNvSpPr txBox="1"/>
            <p:nvPr/>
          </p:nvSpPr>
          <p:spPr>
            <a:xfrm>
              <a:off x="9332242" y="4477331"/>
              <a:ext cx="1221809" cy="215444"/>
            </a:xfrm>
            <a:prstGeom prst="rect">
              <a:avLst/>
            </a:prstGeom>
            <a:noFill/>
          </p:spPr>
          <p:txBody>
            <a:bodyPr wrap="none" rtlCol="0">
              <a:spAutoFit/>
            </a:bodyPr>
            <a:lstStyle/>
            <a:p>
              <a:r>
                <a:rPr lang="en-US" sz="800" dirty="0"/>
                <a:t>-European American</a:t>
              </a:r>
            </a:p>
          </p:txBody>
        </p:sp>
      </p:grpSp>
    </p:spTree>
    <p:extLst>
      <p:ext uri="{BB962C8B-B14F-4D97-AF65-F5344CB8AC3E}">
        <p14:creationId xmlns:p14="http://schemas.microsoft.com/office/powerpoint/2010/main" val="3086739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A66F-0921-034E-8FA2-1897AE8D848E}"/>
              </a:ext>
            </a:extLst>
          </p:cNvPr>
          <p:cNvSpPr>
            <a:spLocks noGrp="1"/>
          </p:cNvSpPr>
          <p:nvPr>
            <p:ph type="title"/>
          </p:nvPr>
        </p:nvSpPr>
        <p:spPr>
          <a:xfrm>
            <a:off x="631065" y="883516"/>
            <a:ext cx="10070802" cy="706964"/>
          </a:xfrm>
        </p:spPr>
        <p:txBody>
          <a:bodyPr/>
          <a:lstStyle/>
          <a:p>
            <a:r>
              <a:rPr lang="en-US" sz="3200" dirty="0"/>
              <a:t>Remove EHS2/3 and genes without symbol name</a:t>
            </a:r>
          </a:p>
        </p:txBody>
      </p:sp>
      <p:graphicFrame>
        <p:nvGraphicFramePr>
          <p:cNvPr id="5" name="Content Placeholder 4">
            <a:extLst>
              <a:ext uri="{FF2B5EF4-FFF2-40B4-BE49-F238E27FC236}">
                <a16:creationId xmlns:a16="http://schemas.microsoft.com/office/drawing/2014/main" id="{154792CC-1571-0542-8A34-9F21398EE6C3}"/>
              </a:ext>
            </a:extLst>
          </p:cNvPr>
          <p:cNvGraphicFramePr>
            <a:graphicFrameLocks noGrp="1"/>
          </p:cNvGraphicFramePr>
          <p:nvPr>
            <p:ph idx="1"/>
            <p:extLst>
              <p:ext uri="{D42A27DB-BD31-4B8C-83A1-F6EECF244321}">
                <p14:modId xmlns:p14="http://schemas.microsoft.com/office/powerpoint/2010/main" val="2579659195"/>
              </p:ext>
            </p:extLst>
          </p:nvPr>
        </p:nvGraphicFramePr>
        <p:xfrm>
          <a:off x="209550" y="2757039"/>
          <a:ext cx="11849100"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F78AAD0-73A3-0E45-93CB-FDCE907BCB47}"/>
              </a:ext>
            </a:extLst>
          </p:cNvPr>
          <p:cNvSpPr txBox="1"/>
          <p:nvPr/>
        </p:nvSpPr>
        <p:spPr>
          <a:xfrm>
            <a:off x="9415278" y="4814207"/>
            <a:ext cx="2776722" cy="646331"/>
          </a:xfrm>
          <a:prstGeom prst="rect">
            <a:avLst/>
          </a:prstGeom>
          <a:noFill/>
        </p:spPr>
        <p:txBody>
          <a:bodyPr wrap="none" rtlCol="0">
            <a:spAutoFit/>
          </a:bodyPr>
          <a:lstStyle/>
          <a:p>
            <a:pPr marL="285750" lvl="0" indent="-285750">
              <a:buFont typeface="Arial" panose="020B0604020202020204" pitchFamily="34" charset="0"/>
              <a:buChar char="•"/>
            </a:pPr>
            <a:r>
              <a:rPr lang="en-US" sz="1200" dirty="0"/>
              <a:t>51 genes are upregulated.</a:t>
            </a:r>
          </a:p>
          <a:p>
            <a:pPr marL="285750" lvl="0" indent="-285750">
              <a:buFont typeface="Arial" panose="020B0604020202020204" pitchFamily="34" charset="0"/>
              <a:buChar char="•"/>
            </a:pPr>
            <a:r>
              <a:rPr lang="en-US" sz="1200" dirty="0"/>
              <a:t>113 genes are downregulated.</a:t>
            </a:r>
            <a:endParaRPr lang="en-US" sz="2000" dirty="0"/>
          </a:p>
          <a:p>
            <a:endParaRPr lang="en-US" sz="1200" dirty="0"/>
          </a:p>
        </p:txBody>
      </p:sp>
    </p:spTree>
    <p:extLst>
      <p:ext uri="{BB962C8B-B14F-4D97-AF65-F5344CB8AC3E}">
        <p14:creationId xmlns:p14="http://schemas.microsoft.com/office/powerpoint/2010/main" val="141138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D679-C2BD-054D-A5BB-BE8581D1FF72}"/>
              </a:ext>
            </a:extLst>
          </p:cNvPr>
          <p:cNvSpPr>
            <a:spLocks noGrp="1"/>
          </p:cNvSpPr>
          <p:nvPr>
            <p:ph type="title"/>
          </p:nvPr>
        </p:nvSpPr>
        <p:spPr/>
        <p:txBody>
          <a:bodyPr/>
          <a:lstStyle/>
          <a:p>
            <a:r>
              <a:rPr lang="en-US" dirty="0"/>
              <a:t>PCA - Filtered Genes</a:t>
            </a:r>
          </a:p>
        </p:txBody>
      </p:sp>
      <p:pic>
        <p:nvPicPr>
          <p:cNvPr id="8" name="Picture 7">
            <a:extLst>
              <a:ext uri="{FF2B5EF4-FFF2-40B4-BE49-F238E27FC236}">
                <a16:creationId xmlns:a16="http://schemas.microsoft.com/office/drawing/2014/main" id="{422176ED-0113-CC45-AF96-57B94FC8CAE2}"/>
              </a:ext>
            </a:extLst>
          </p:cNvPr>
          <p:cNvPicPr>
            <a:picLocks noChangeAspect="1"/>
          </p:cNvPicPr>
          <p:nvPr/>
        </p:nvPicPr>
        <p:blipFill>
          <a:blip r:embed="rId3"/>
          <a:stretch>
            <a:fillRect/>
          </a:stretch>
        </p:blipFill>
        <p:spPr>
          <a:xfrm>
            <a:off x="2133070" y="1751559"/>
            <a:ext cx="8093066" cy="5106441"/>
          </a:xfrm>
          <a:prstGeom prst="rect">
            <a:avLst/>
          </a:prstGeom>
        </p:spPr>
      </p:pic>
      <p:grpSp>
        <p:nvGrpSpPr>
          <p:cNvPr id="10" name="Group 9">
            <a:extLst>
              <a:ext uri="{FF2B5EF4-FFF2-40B4-BE49-F238E27FC236}">
                <a16:creationId xmlns:a16="http://schemas.microsoft.com/office/drawing/2014/main" id="{FCAEBDFD-7DB6-8445-914A-4407A353BFEE}"/>
              </a:ext>
            </a:extLst>
          </p:cNvPr>
          <p:cNvGrpSpPr/>
          <p:nvPr/>
        </p:nvGrpSpPr>
        <p:grpSpPr>
          <a:xfrm>
            <a:off x="10117853" y="4067507"/>
            <a:ext cx="1221809" cy="397270"/>
            <a:chOff x="9332242" y="4295505"/>
            <a:chExt cx="1221809" cy="397270"/>
          </a:xfrm>
        </p:grpSpPr>
        <p:sp>
          <p:nvSpPr>
            <p:cNvPr id="11" name="Rectangle 10">
              <a:extLst>
                <a:ext uri="{FF2B5EF4-FFF2-40B4-BE49-F238E27FC236}">
                  <a16:creationId xmlns:a16="http://schemas.microsoft.com/office/drawing/2014/main" id="{B1F88330-3F45-A84E-BCCA-D155E9D3EA95}"/>
                </a:ext>
              </a:extLst>
            </p:cNvPr>
            <p:cNvSpPr/>
            <p:nvPr/>
          </p:nvSpPr>
          <p:spPr>
            <a:xfrm>
              <a:off x="9332242" y="4295505"/>
              <a:ext cx="1093569" cy="215444"/>
            </a:xfrm>
            <a:prstGeom prst="rect">
              <a:avLst/>
            </a:prstGeom>
          </p:spPr>
          <p:txBody>
            <a:bodyPr wrap="none">
              <a:spAutoFit/>
            </a:bodyPr>
            <a:lstStyle/>
            <a:p>
              <a:r>
                <a:rPr lang="en-US" sz="800" dirty="0"/>
                <a:t>-African American</a:t>
              </a:r>
            </a:p>
          </p:txBody>
        </p:sp>
        <p:sp>
          <p:nvSpPr>
            <p:cNvPr id="12" name="TextBox 11">
              <a:extLst>
                <a:ext uri="{FF2B5EF4-FFF2-40B4-BE49-F238E27FC236}">
                  <a16:creationId xmlns:a16="http://schemas.microsoft.com/office/drawing/2014/main" id="{C7D05CE5-2A5D-5D49-B92C-2D1DB422AAF3}"/>
                </a:ext>
              </a:extLst>
            </p:cNvPr>
            <p:cNvSpPr txBox="1"/>
            <p:nvPr/>
          </p:nvSpPr>
          <p:spPr>
            <a:xfrm>
              <a:off x="9332242" y="4477331"/>
              <a:ext cx="1221809" cy="215444"/>
            </a:xfrm>
            <a:prstGeom prst="rect">
              <a:avLst/>
            </a:prstGeom>
            <a:noFill/>
          </p:spPr>
          <p:txBody>
            <a:bodyPr wrap="none" rtlCol="0">
              <a:spAutoFit/>
            </a:bodyPr>
            <a:lstStyle/>
            <a:p>
              <a:r>
                <a:rPr lang="en-US" sz="800" dirty="0"/>
                <a:t>-European American</a:t>
              </a:r>
            </a:p>
          </p:txBody>
        </p:sp>
      </p:grpSp>
    </p:spTree>
    <p:extLst>
      <p:ext uri="{BB962C8B-B14F-4D97-AF65-F5344CB8AC3E}">
        <p14:creationId xmlns:p14="http://schemas.microsoft.com/office/powerpoint/2010/main" val="1109180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BECC6-4B96-E941-85C5-2AE2C92C2C8A}"/>
              </a:ext>
            </a:extLst>
          </p:cNvPr>
          <p:cNvSpPr>
            <a:spLocks noGrp="1"/>
          </p:cNvSpPr>
          <p:nvPr>
            <p:ph type="title"/>
          </p:nvPr>
        </p:nvSpPr>
        <p:spPr/>
        <p:txBody>
          <a:bodyPr/>
          <a:lstStyle/>
          <a:p>
            <a:r>
              <a:rPr lang="en-US" dirty="0"/>
              <a:t>Dendrogram</a:t>
            </a:r>
          </a:p>
        </p:txBody>
      </p:sp>
      <p:grpSp>
        <p:nvGrpSpPr>
          <p:cNvPr id="12" name="Group 11">
            <a:extLst>
              <a:ext uri="{FF2B5EF4-FFF2-40B4-BE49-F238E27FC236}">
                <a16:creationId xmlns:a16="http://schemas.microsoft.com/office/drawing/2014/main" id="{C0F7836D-85CC-B049-96D2-D5F93763152F}"/>
              </a:ext>
            </a:extLst>
          </p:cNvPr>
          <p:cNvGrpSpPr/>
          <p:nvPr/>
        </p:nvGrpSpPr>
        <p:grpSpPr>
          <a:xfrm>
            <a:off x="281160" y="2041291"/>
            <a:ext cx="8273798" cy="4563645"/>
            <a:chOff x="1398760" y="2041291"/>
            <a:chExt cx="8273798" cy="4563645"/>
          </a:xfrm>
        </p:grpSpPr>
        <p:pic>
          <p:nvPicPr>
            <p:cNvPr id="4" name="Picture 3">
              <a:extLst>
                <a:ext uri="{FF2B5EF4-FFF2-40B4-BE49-F238E27FC236}">
                  <a16:creationId xmlns:a16="http://schemas.microsoft.com/office/drawing/2014/main" id="{97463CED-7709-8243-B894-145C85122600}"/>
                </a:ext>
              </a:extLst>
            </p:cNvPr>
            <p:cNvPicPr>
              <a:picLocks noChangeAspect="1"/>
            </p:cNvPicPr>
            <p:nvPr/>
          </p:nvPicPr>
          <p:blipFill>
            <a:blip r:embed="rId3"/>
            <a:stretch>
              <a:fillRect/>
            </a:stretch>
          </p:blipFill>
          <p:spPr>
            <a:xfrm>
              <a:off x="1398760" y="2041291"/>
              <a:ext cx="8273798" cy="4540718"/>
            </a:xfrm>
            <a:prstGeom prst="rect">
              <a:avLst/>
            </a:prstGeom>
          </p:spPr>
        </p:pic>
        <p:sp>
          <p:nvSpPr>
            <p:cNvPr id="5" name="Rectangle 4">
              <a:extLst>
                <a:ext uri="{FF2B5EF4-FFF2-40B4-BE49-F238E27FC236}">
                  <a16:creationId xmlns:a16="http://schemas.microsoft.com/office/drawing/2014/main" id="{CC8B5BEF-42CD-A048-8CCB-E4E3D53035E3}"/>
                </a:ext>
              </a:extLst>
            </p:cNvPr>
            <p:cNvSpPr/>
            <p:nvPr/>
          </p:nvSpPr>
          <p:spPr>
            <a:xfrm>
              <a:off x="2116668" y="2654299"/>
              <a:ext cx="4165600" cy="3950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A33D61-192D-9D44-9217-38FD4F244D84}"/>
                </a:ext>
              </a:extLst>
            </p:cNvPr>
            <p:cNvSpPr/>
            <p:nvPr/>
          </p:nvSpPr>
          <p:spPr>
            <a:xfrm>
              <a:off x="6316272" y="2654299"/>
              <a:ext cx="3356286" cy="395063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EFDA17C-2E04-2F43-B36D-9518B35903C6}"/>
              </a:ext>
            </a:extLst>
          </p:cNvPr>
          <p:cNvGrpSpPr/>
          <p:nvPr/>
        </p:nvGrpSpPr>
        <p:grpSpPr>
          <a:xfrm>
            <a:off x="8819183" y="5926411"/>
            <a:ext cx="2643292" cy="655598"/>
            <a:chOff x="4809067" y="5639251"/>
            <a:chExt cx="2643292" cy="655598"/>
          </a:xfrm>
        </p:grpSpPr>
        <p:sp>
          <p:nvSpPr>
            <p:cNvPr id="8" name="Rectangle 7">
              <a:extLst>
                <a:ext uri="{FF2B5EF4-FFF2-40B4-BE49-F238E27FC236}">
                  <a16:creationId xmlns:a16="http://schemas.microsoft.com/office/drawing/2014/main" id="{DD2C7E06-6D1E-5F45-A59C-A59AE088DC5D}"/>
                </a:ext>
              </a:extLst>
            </p:cNvPr>
            <p:cNvSpPr/>
            <p:nvPr/>
          </p:nvSpPr>
          <p:spPr>
            <a:xfrm>
              <a:off x="4809067" y="5723467"/>
              <a:ext cx="203200"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a:extLst>
                <a:ext uri="{FF2B5EF4-FFF2-40B4-BE49-F238E27FC236}">
                  <a16:creationId xmlns:a16="http://schemas.microsoft.com/office/drawing/2014/main" id="{27F019CC-A443-334D-B686-877B550362D7}"/>
                </a:ext>
              </a:extLst>
            </p:cNvPr>
            <p:cNvSpPr/>
            <p:nvPr/>
          </p:nvSpPr>
          <p:spPr>
            <a:xfrm>
              <a:off x="4809067" y="6008583"/>
              <a:ext cx="203200" cy="2032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id="{56A4A0B4-85BE-7644-B0A7-DE823056819F}"/>
                </a:ext>
              </a:extLst>
            </p:cNvPr>
            <p:cNvSpPr txBox="1"/>
            <p:nvPr/>
          </p:nvSpPr>
          <p:spPr>
            <a:xfrm>
              <a:off x="5012267" y="5639251"/>
              <a:ext cx="2156360" cy="369332"/>
            </a:xfrm>
            <a:prstGeom prst="rect">
              <a:avLst/>
            </a:prstGeom>
            <a:noFill/>
          </p:spPr>
          <p:txBody>
            <a:bodyPr wrap="none" rtlCol="0">
              <a:spAutoFit/>
            </a:bodyPr>
            <a:lstStyle/>
            <a:p>
              <a:r>
                <a:rPr lang="en-US" dirty="0"/>
                <a:t>African American</a:t>
              </a:r>
            </a:p>
          </p:txBody>
        </p:sp>
        <p:sp>
          <p:nvSpPr>
            <p:cNvPr id="11" name="TextBox 10">
              <a:extLst>
                <a:ext uri="{FF2B5EF4-FFF2-40B4-BE49-F238E27FC236}">
                  <a16:creationId xmlns:a16="http://schemas.microsoft.com/office/drawing/2014/main" id="{64EADA17-CC56-6841-BA31-B2B85ECC0A68}"/>
                </a:ext>
              </a:extLst>
            </p:cNvPr>
            <p:cNvSpPr txBox="1"/>
            <p:nvPr/>
          </p:nvSpPr>
          <p:spPr>
            <a:xfrm>
              <a:off x="5012267" y="5925517"/>
              <a:ext cx="2440092" cy="369332"/>
            </a:xfrm>
            <a:prstGeom prst="rect">
              <a:avLst/>
            </a:prstGeom>
            <a:noFill/>
          </p:spPr>
          <p:txBody>
            <a:bodyPr wrap="none" rtlCol="0">
              <a:spAutoFit/>
            </a:bodyPr>
            <a:lstStyle/>
            <a:p>
              <a:r>
                <a:rPr lang="en-US" dirty="0"/>
                <a:t>European American</a:t>
              </a:r>
            </a:p>
          </p:txBody>
        </p:sp>
      </p:grpSp>
    </p:spTree>
    <p:extLst>
      <p:ext uri="{BB962C8B-B14F-4D97-AF65-F5344CB8AC3E}">
        <p14:creationId xmlns:p14="http://schemas.microsoft.com/office/powerpoint/2010/main" val="59716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772F4D-01C1-E14F-8F22-AB0E772E2C39}"/>
              </a:ext>
            </a:extLst>
          </p:cNvPr>
          <p:cNvGrpSpPr/>
          <p:nvPr/>
        </p:nvGrpSpPr>
        <p:grpSpPr>
          <a:xfrm>
            <a:off x="3080993" y="-2927"/>
            <a:ext cx="8111067" cy="6835168"/>
            <a:chOff x="2628174" y="1949805"/>
            <a:chExt cx="5824392" cy="4908195"/>
          </a:xfrm>
        </p:grpSpPr>
        <p:pic>
          <p:nvPicPr>
            <p:cNvPr id="3" name="Picture 2">
              <a:extLst>
                <a:ext uri="{FF2B5EF4-FFF2-40B4-BE49-F238E27FC236}">
                  <a16:creationId xmlns:a16="http://schemas.microsoft.com/office/drawing/2014/main" id="{9CD1B1B7-2CFE-8141-BB41-5ADB11CA0B65}"/>
                </a:ext>
              </a:extLst>
            </p:cNvPr>
            <p:cNvPicPr>
              <a:picLocks noChangeAspect="1"/>
            </p:cNvPicPr>
            <p:nvPr/>
          </p:nvPicPr>
          <p:blipFill>
            <a:blip r:embed="rId3"/>
            <a:stretch>
              <a:fillRect/>
            </a:stretch>
          </p:blipFill>
          <p:spPr>
            <a:xfrm>
              <a:off x="2628175" y="1949805"/>
              <a:ext cx="5824391" cy="4908195"/>
            </a:xfrm>
            <a:prstGeom prst="rect">
              <a:avLst/>
            </a:prstGeom>
          </p:spPr>
        </p:pic>
        <p:sp>
          <p:nvSpPr>
            <p:cNvPr id="4" name="Rectangle 3">
              <a:extLst>
                <a:ext uri="{FF2B5EF4-FFF2-40B4-BE49-F238E27FC236}">
                  <a16:creationId xmlns:a16="http://schemas.microsoft.com/office/drawing/2014/main" id="{A4BD433D-D445-DD48-8FDD-6CF09157D739}"/>
                </a:ext>
              </a:extLst>
            </p:cNvPr>
            <p:cNvSpPr/>
            <p:nvPr/>
          </p:nvSpPr>
          <p:spPr>
            <a:xfrm>
              <a:off x="2628174" y="4682849"/>
              <a:ext cx="5824391" cy="21751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7248D06-2FAB-AA44-8095-9A4FAD518D38}"/>
                </a:ext>
              </a:extLst>
            </p:cNvPr>
            <p:cNvSpPr/>
            <p:nvPr/>
          </p:nvSpPr>
          <p:spPr>
            <a:xfrm>
              <a:off x="2628174" y="3048000"/>
              <a:ext cx="5824392" cy="16256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8A8B826-30DC-524A-9D7E-A5901537ED7A}"/>
              </a:ext>
            </a:extLst>
          </p:cNvPr>
          <p:cNvGrpSpPr/>
          <p:nvPr/>
        </p:nvGrpSpPr>
        <p:grpSpPr>
          <a:xfrm>
            <a:off x="208744" y="3793166"/>
            <a:ext cx="2643292" cy="655598"/>
            <a:chOff x="4809067" y="5639251"/>
            <a:chExt cx="2643292" cy="655598"/>
          </a:xfrm>
        </p:grpSpPr>
        <p:sp>
          <p:nvSpPr>
            <p:cNvPr id="7" name="Rectangle 6">
              <a:extLst>
                <a:ext uri="{FF2B5EF4-FFF2-40B4-BE49-F238E27FC236}">
                  <a16:creationId xmlns:a16="http://schemas.microsoft.com/office/drawing/2014/main" id="{B8B56173-7011-EA4F-98ED-7335408DEFF4}"/>
                </a:ext>
              </a:extLst>
            </p:cNvPr>
            <p:cNvSpPr/>
            <p:nvPr/>
          </p:nvSpPr>
          <p:spPr>
            <a:xfrm>
              <a:off x="4809067" y="5723467"/>
              <a:ext cx="203200"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37CC4FD3-9431-A543-85DB-0493AF50CFA5}"/>
                </a:ext>
              </a:extLst>
            </p:cNvPr>
            <p:cNvSpPr/>
            <p:nvPr/>
          </p:nvSpPr>
          <p:spPr>
            <a:xfrm>
              <a:off x="4809067" y="6008583"/>
              <a:ext cx="203200" cy="2032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a:extLst>
                <a:ext uri="{FF2B5EF4-FFF2-40B4-BE49-F238E27FC236}">
                  <a16:creationId xmlns:a16="http://schemas.microsoft.com/office/drawing/2014/main" id="{60F814A5-3FAB-054D-82A1-725FEECFB6FF}"/>
                </a:ext>
              </a:extLst>
            </p:cNvPr>
            <p:cNvSpPr txBox="1"/>
            <p:nvPr/>
          </p:nvSpPr>
          <p:spPr>
            <a:xfrm>
              <a:off x="5012267" y="5639251"/>
              <a:ext cx="2156360" cy="369332"/>
            </a:xfrm>
            <a:prstGeom prst="rect">
              <a:avLst/>
            </a:prstGeom>
            <a:noFill/>
          </p:spPr>
          <p:txBody>
            <a:bodyPr wrap="none" rtlCol="0">
              <a:spAutoFit/>
            </a:bodyPr>
            <a:lstStyle/>
            <a:p>
              <a:r>
                <a:rPr lang="en-US" dirty="0"/>
                <a:t>African American</a:t>
              </a:r>
            </a:p>
          </p:txBody>
        </p:sp>
        <p:sp>
          <p:nvSpPr>
            <p:cNvPr id="10" name="TextBox 9">
              <a:extLst>
                <a:ext uri="{FF2B5EF4-FFF2-40B4-BE49-F238E27FC236}">
                  <a16:creationId xmlns:a16="http://schemas.microsoft.com/office/drawing/2014/main" id="{201F5F77-1527-E54E-8240-135E51176691}"/>
                </a:ext>
              </a:extLst>
            </p:cNvPr>
            <p:cNvSpPr txBox="1"/>
            <p:nvPr/>
          </p:nvSpPr>
          <p:spPr>
            <a:xfrm>
              <a:off x="5012267" y="5925517"/>
              <a:ext cx="2440092" cy="369332"/>
            </a:xfrm>
            <a:prstGeom prst="rect">
              <a:avLst/>
            </a:prstGeom>
            <a:noFill/>
          </p:spPr>
          <p:txBody>
            <a:bodyPr wrap="none" rtlCol="0">
              <a:spAutoFit/>
            </a:bodyPr>
            <a:lstStyle/>
            <a:p>
              <a:r>
                <a:rPr lang="en-US" dirty="0"/>
                <a:t>European American</a:t>
              </a:r>
            </a:p>
          </p:txBody>
        </p:sp>
      </p:grpSp>
    </p:spTree>
    <p:extLst>
      <p:ext uri="{BB962C8B-B14F-4D97-AF65-F5344CB8AC3E}">
        <p14:creationId xmlns:p14="http://schemas.microsoft.com/office/powerpoint/2010/main" val="25350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BDF0-C9C2-C640-94CD-67B6DC121EB1}"/>
              </a:ext>
            </a:extLst>
          </p:cNvPr>
          <p:cNvSpPr>
            <a:spLocks noGrp="1"/>
          </p:cNvSpPr>
          <p:nvPr>
            <p:ph type="title"/>
          </p:nvPr>
        </p:nvSpPr>
        <p:spPr/>
        <p:txBody>
          <a:bodyPr/>
          <a:lstStyle/>
          <a:p>
            <a:r>
              <a:rPr lang="en-US" dirty="0"/>
              <a:t>Pathway analysis</a:t>
            </a:r>
          </a:p>
        </p:txBody>
      </p:sp>
      <p:sp>
        <p:nvSpPr>
          <p:cNvPr id="3" name="Content Placeholder 2">
            <a:extLst>
              <a:ext uri="{FF2B5EF4-FFF2-40B4-BE49-F238E27FC236}">
                <a16:creationId xmlns:a16="http://schemas.microsoft.com/office/drawing/2014/main" id="{B3F220C4-4FAD-734C-BDF0-5580A7D34EAF}"/>
              </a:ext>
            </a:extLst>
          </p:cNvPr>
          <p:cNvSpPr>
            <a:spLocks noGrp="1"/>
          </p:cNvSpPr>
          <p:nvPr>
            <p:ph idx="1"/>
          </p:nvPr>
        </p:nvSpPr>
        <p:spPr>
          <a:xfrm>
            <a:off x="1154954" y="2484967"/>
            <a:ext cx="8761412" cy="3416300"/>
          </a:xfrm>
        </p:spPr>
        <p:txBody>
          <a:bodyPr/>
          <a:lstStyle/>
          <a:p>
            <a:r>
              <a:rPr lang="en-US" dirty="0"/>
              <a:t>Put in upregulated and downregulated genes list separately.</a:t>
            </a:r>
          </a:p>
          <a:p>
            <a:pPr lvl="1"/>
            <a:r>
              <a:rPr lang="en-US" dirty="0"/>
              <a:t>Upregulated genes : 51</a:t>
            </a:r>
          </a:p>
          <a:p>
            <a:pPr lvl="1"/>
            <a:r>
              <a:rPr lang="en-US" dirty="0"/>
              <a:t>Downregulated genes : 113</a:t>
            </a:r>
          </a:p>
          <a:p>
            <a:pPr lvl="1"/>
            <a:endParaRPr lang="en-US" dirty="0"/>
          </a:p>
          <a:p>
            <a:endParaRPr lang="en-US" dirty="0"/>
          </a:p>
        </p:txBody>
      </p:sp>
      <p:pic>
        <p:nvPicPr>
          <p:cNvPr id="6" name="Picture 5">
            <a:extLst>
              <a:ext uri="{FF2B5EF4-FFF2-40B4-BE49-F238E27FC236}">
                <a16:creationId xmlns:a16="http://schemas.microsoft.com/office/drawing/2014/main" id="{1FDE0633-4094-7044-AAD2-49B35B9655B5}"/>
              </a:ext>
            </a:extLst>
          </p:cNvPr>
          <p:cNvPicPr>
            <a:picLocks noChangeAspect="1"/>
          </p:cNvPicPr>
          <p:nvPr/>
        </p:nvPicPr>
        <p:blipFill>
          <a:blip r:embed="rId3"/>
          <a:stretch>
            <a:fillRect/>
          </a:stretch>
        </p:blipFill>
        <p:spPr>
          <a:xfrm>
            <a:off x="0" y="3975698"/>
            <a:ext cx="6139540" cy="2882303"/>
          </a:xfrm>
          <a:prstGeom prst="rect">
            <a:avLst/>
          </a:prstGeom>
        </p:spPr>
      </p:pic>
      <p:pic>
        <p:nvPicPr>
          <p:cNvPr id="7" name="Picture 6">
            <a:extLst>
              <a:ext uri="{FF2B5EF4-FFF2-40B4-BE49-F238E27FC236}">
                <a16:creationId xmlns:a16="http://schemas.microsoft.com/office/drawing/2014/main" id="{F5D6A68F-8520-054A-8186-6217443245D1}"/>
              </a:ext>
            </a:extLst>
          </p:cNvPr>
          <p:cNvPicPr>
            <a:picLocks noChangeAspect="1"/>
          </p:cNvPicPr>
          <p:nvPr/>
        </p:nvPicPr>
        <p:blipFill rotWithShape="1">
          <a:blip r:embed="rId4"/>
          <a:srcRect b="7407"/>
          <a:stretch/>
        </p:blipFill>
        <p:spPr>
          <a:xfrm>
            <a:off x="6139541" y="3975698"/>
            <a:ext cx="6052459" cy="2882302"/>
          </a:xfrm>
          <a:prstGeom prst="rect">
            <a:avLst/>
          </a:prstGeom>
        </p:spPr>
      </p:pic>
    </p:spTree>
    <p:extLst>
      <p:ext uri="{BB962C8B-B14F-4D97-AF65-F5344CB8AC3E}">
        <p14:creationId xmlns:p14="http://schemas.microsoft.com/office/powerpoint/2010/main" val="2588625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1D30-B995-5A44-9F89-72A1F64A0CBE}"/>
              </a:ext>
            </a:extLst>
          </p:cNvPr>
          <p:cNvSpPr>
            <a:spLocks noGrp="1"/>
          </p:cNvSpPr>
          <p:nvPr>
            <p:ph type="title"/>
          </p:nvPr>
        </p:nvSpPr>
        <p:spPr>
          <a:xfrm>
            <a:off x="781466" y="844879"/>
            <a:ext cx="10139819" cy="706964"/>
          </a:xfrm>
        </p:spPr>
        <p:txBody>
          <a:bodyPr/>
          <a:lstStyle/>
          <a:p>
            <a:r>
              <a:rPr lang="en-US" sz="3200" dirty="0"/>
              <a:t>Pathway analysis with downregulated genes</a:t>
            </a:r>
          </a:p>
        </p:txBody>
      </p:sp>
      <p:pic>
        <p:nvPicPr>
          <p:cNvPr id="8" name="Picture 7">
            <a:extLst>
              <a:ext uri="{FF2B5EF4-FFF2-40B4-BE49-F238E27FC236}">
                <a16:creationId xmlns:a16="http://schemas.microsoft.com/office/drawing/2014/main" id="{3B3FBB70-2E07-DC42-B16C-C1E4F327FF5D}"/>
              </a:ext>
            </a:extLst>
          </p:cNvPr>
          <p:cNvPicPr>
            <a:picLocks noChangeAspect="1"/>
          </p:cNvPicPr>
          <p:nvPr/>
        </p:nvPicPr>
        <p:blipFill>
          <a:blip r:embed="rId3"/>
          <a:stretch>
            <a:fillRect/>
          </a:stretch>
        </p:blipFill>
        <p:spPr>
          <a:xfrm>
            <a:off x="1981647" y="2320708"/>
            <a:ext cx="8115389" cy="4267817"/>
          </a:xfrm>
          <a:prstGeom prst="rect">
            <a:avLst/>
          </a:prstGeom>
        </p:spPr>
      </p:pic>
    </p:spTree>
    <p:extLst>
      <p:ext uri="{BB962C8B-B14F-4D97-AF65-F5344CB8AC3E}">
        <p14:creationId xmlns:p14="http://schemas.microsoft.com/office/powerpoint/2010/main" val="355862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3E2A-F726-2A46-9947-D89639FDAD1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68FB76E-52AD-7B43-A55F-6C8348BBA84B}"/>
              </a:ext>
            </a:extLst>
          </p:cNvPr>
          <p:cNvSpPr>
            <a:spLocks noGrp="1"/>
          </p:cNvSpPr>
          <p:nvPr>
            <p:ph idx="1"/>
          </p:nvPr>
        </p:nvSpPr>
        <p:spPr>
          <a:xfrm>
            <a:off x="494674" y="2518174"/>
            <a:ext cx="9421692" cy="3416300"/>
          </a:xfrm>
        </p:spPr>
        <p:txBody>
          <a:bodyPr>
            <a:normAutofit/>
          </a:bodyPr>
          <a:lstStyle/>
          <a:p>
            <a:r>
              <a:rPr lang="en-US" dirty="0"/>
              <a:t>Prostate cancer</a:t>
            </a:r>
          </a:p>
          <a:p>
            <a:pPr lvl="1"/>
            <a:r>
              <a:rPr lang="en-US" dirty="0"/>
              <a:t>Prostate cancer is more likely to develop in older men. </a:t>
            </a:r>
          </a:p>
          <a:p>
            <a:pPr lvl="1"/>
            <a:r>
              <a:rPr lang="en-US" dirty="0"/>
              <a:t>Prostate cancer is the second most common cancer in American men. </a:t>
            </a:r>
          </a:p>
          <a:p>
            <a:pPr lvl="1"/>
            <a:r>
              <a:rPr lang="en-US" dirty="0"/>
              <a:t>Prostate cancer is the second leading cause of cancer death in American men. </a:t>
            </a:r>
          </a:p>
          <a:p>
            <a:pPr lvl="1"/>
            <a:endParaRPr lang="en-US" dirty="0"/>
          </a:p>
          <a:p>
            <a:r>
              <a:rPr lang="en-US" dirty="0"/>
              <a:t>Men of African origin have 2-3 times greater chance of developing prostate cancer than Men of European origin.</a:t>
            </a:r>
          </a:p>
          <a:p>
            <a:r>
              <a:rPr lang="en-US" dirty="0"/>
              <a:t>African American men are 2 times more likely to die compared to European American men with prostate cancer.</a:t>
            </a:r>
          </a:p>
          <a:p>
            <a:endParaRPr lang="en-US" dirty="0"/>
          </a:p>
          <a:p>
            <a:endParaRPr lang="en-US" dirty="0"/>
          </a:p>
        </p:txBody>
      </p:sp>
      <p:pic>
        <p:nvPicPr>
          <p:cNvPr id="4" name="Picture 3">
            <a:extLst>
              <a:ext uri="{FF2B5EF4-FFF2-40B4-BE49-F238E27FC236}">
                <a16:creationId xmlns:a16="http://schemas.microsoft.com/office/drawing/2014/main" id="{2797E50A-BAD6-0948-89C8-8339D7A3D346}"/>
              </a:ext>
            </a:extLst>
          </p:cNvPr>
          <p:cNvPicPr>
            <a:picLocks noChangeAspect="1"/>
          </p:cNvPicPr>
          <p:nvPr/>
        </p:nvPicPr>
        <p:blipFill>
          <a:blip r:embed="rId3"/>
          <a:stretch>
            <a:fillRect/>
          </a:stretch>
        </p:blipFill>
        <p:spPr>
          <a:xfrm>
            <a:off x="8609169" y="0"/>
            <a:ext cx="3581474" cy="3094892"/>
          </a:xfrm>
          <a:prstGeom prst="rect">
            <a:avLst/>
          </a:prstGeom>
        </p:spPr>
      </p:pic>
      <p:sp>
        <p:nvSpPr>
          <p:cNvPr id="5" name="TextBox 4">
            <a:extLst>
              <a:ext uri="{FF2B5EF4-FFF2-40B4-BE49-F238E27FC236}">
                <a16:creationId xmlns:a16="http://schemas.microsoft.com/office/drawing/2014/main" id="{ACDC74B4-6803-A54D-9EA8-79F30E1C1644}"/>
              </a:ext>
            </a:extLst>
          </p:cNvPr>
          <p:cNvSpPr txBox="1"/>
          <p:nvPr/>
        </p:nvSpPr>
        <p:spPr>
          <a:xfrm>
            <a:off x="0" y="6440036"/>
            <a:ext cx="6295869" cy="553998"/>
          </a:xfrm>
          <a:prstGeom prst="rect">
            <a:avLst/>
          </a:prstGeom>
          <a:noFill/>
        </p:spPr>
        <p:txBody>
          <a:bodyPr wrap="square" rtlCol="0">
            <a:spAutoFit/>
          </a:bodyPr>
          <a:lstStyle/>
          <a:p>
            <a:r>
              <a:rPr lang="en-US" sz="1000" dirty="0"/>
              <a:t>https://</a:t>
            </a:r>
            <a:r>
              <a:rPr lang="en-US" sz="1000" dirty="0" err="1"/>
              <a:t>www.cancer.org</a:t>
            </a:r>
            <a:r>
              <a:rPr lang="en-US" sz="1000" dirty="0"/>
              <a:t>/cancer/prostate-cancer/about/key-</a:t>
            </a:r>
            <a:r>
              <a:rPr lang="en-US" sz="1000" dirty="0" err="1"/>
              <a:t>statistics.html</a:t>
            </a:r>
            <a:endParaRPr lang="en-US" sz="1000" dirty="0"/>
          </a:p>
          <a:p>
            <a:r>
              <a:rPr lang="en-US" sz="1000" dirty="0"/>
              <a:t>https://</a:t>
            </a:r>
            <a:r>
              <a:rPr lang="en-US" sz="1000" dirty="0" err="1"/>
              <a:t>www.mayoclinic.org</a:t>
            </a:r>
            <a:r>
              <a:rPr lang="en-US" sz="1000" dirty="0"/>
              <a:t>/diseases-conditions/prostate-cancer/symptoms-causes/syc-20353087</a:t>
            </a:r>
          </a:p>
          <a:p>
            <a:endParaRPr lang="en-US" sz="1000" dirty="0"/>
          </a:p>
        </p:txBody>
      </p:sp>
    </p:spTree>
    <p:extLst>
      <p:ext uri="{BB962C8B-B14F-4D97-AF65-F5344CB8AC3E}">
        <p14:creationId xmlns:p14="http://schemas.microsoft.com/office/powerpoint/2010/main" val="73570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51C180-E08D-ED49-9BBB-C4BCC9080622}"/>
              </a:ext>
            </a:extLst>
          </p:cNvPr>
          <p:cNvPicPr>
            <a:picLocks noChangeAspect="1"/>
          </p:cNvPicPr>
          <p:nvPr/>
        </p:nvPicPr>
        <p:blipFill>
          <a:blip r:embed="rId3"/>
          <a:stretch>
            <a:fillRect/>
          </a:stretch>
        </p:blipFill>
        <p:spPr>
          <a:xfrm>
            <a:off x="2435557" y="0"/>
            <a:ext cx="7320885" cy="6858000"/>
          </a:xfrm>
          <a:prstGeom prst="rect">
            <a:avLst/>
          </a:prstGeom>
        </p:spPr>
      </p:pic>
      <p:sp>
        <p:nvSpPr>
          <p:cNvPr id="3" name="Rectangle 2">
            <a:extLst>
              <a:ext uri="{FF2B5EF4-FFF2-40B4-BE49-F238E27FC236}">
                <a16:creationId xmlns:a16="http://schemas.microsoft.com/office/drawing/2014/main" id="{FB0EDB7E-B952-3442-B401-818AF3CB451F}"/>
              </a:ext>
            </a:extLst>
          </p:cNvPr>
          <p:cNvSpPr/>
          <p:nvPr/>
        </p:nvSpPr>
        <p:spPr>
          <a:xfrm>
            <a:off x="3979333" y="3324931"/>
            <a:ext cx="5723466" cy="26186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824C275-DF8C-4647-80BB-6804B7CB164B}"/>
              </a:ext>
            </a:extLst>
          </p:cNvPr>
          <p:cNvSpPr/>
          <p:nvPr/>
        </p:nvSpPr>
        <p:spPr>
          <a:xfrm>
            <a:off x="3979333" y="1354666"/>
            <a:ext cx="5723467" cy="197026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517FB-A2F7-D441-AF9A-B088DCD7B565}"/>
              </a:ext>
            </a:extLst>
          </p:cNvPr>
          <p:cNvGrpSpPr/>
          <p:nvPr/>
        </p:nvGrpSpPr>
        <p:grpSpPr>
          <a:xfrm>
            <a:off x="207312" y="5288002"/>
            <a:ext cx="2643292" cy="655598"/>
            <a:chOff x="4809067" y="5639251"/>
            <a:chExt cx="2643292" cy="655598"/>
          </a:xfrm>
        </p:grpSpPr>
        <p:sp>
          <p:nvSpPr>
            <p:cNvPr id="6" name="Rectangle 5">
              <a:extLst>
                <a:ext uri="{FF2B5EF4-FFF2-40B4-BE49-F238E27FC236}">
                  <a16:creationId xmlns:a16="http://schemas.microsoft.com/office/drawing/2014/main" id="{27F91A16-5756-C646-8476-F2EC3009C99F}"/>
                </a:ext>
              </a:extLst>
            </p:cNvPr>
            <p:cNvSpPr/>
            <p:nvPr/>
          </p:nvSpPr>
          <p:spPr>
            <a:xfrm>
              <a:off x="4809067" y="5723467"/>
              <a:ext cx="203200"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F6FD69BE-1CA5-344A-8388-2DF88749FC01}"/>
                </a:ext>
              </a:extLst>
            </p:cNvPr>
            <p:cNvSpPr/>
            <p:nvPr/>
          </p:nvSpPr>
          <p:spPr>
            <a:xfrm>
              <a:off x="4809067" y="6008583"/>
              <a:ext cx="203200" cy="2032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72D051BF-9D2B-5B4F-A0DF-6DF32E9654AF}"/>
                </a:ext>
              </a:extLst>
            </p:cNvPr>
            <p:cNvSpPr txBox="1"/>
            <p:nvPr/>
          </p:nvSpPr>
          <p:spPr>
            <a:xfrm>
              <a:off x="5012267" y="5639251"/>
              <a:ext cx="2156360" cy="369332"/>
            </a:xfrm>
            <a:prstGeom prst="rect">
              <a:avLst/>
            </a:prstGeom>
            <a:noFill/>
          </p:spPr>
          <p:txBody>
            <a:bodyPr wrap="none" rtlCol="0">
              <a:spAutoFit/>
            </a:bodyPr>
            <a:lstStyle/>
            <a:p>
              <a:r>
                <a:rPr lang="en-US" dirty="0"/>
                <a:t>African American</a:t>
              </a:r>
            </a:p>
          </p:txBody>
        </p:sp>
        <p:sp>
          <p:nvSpPr>
            <p:cNvPr id="9" name="TextBox 8">
              <a:extLst>
                <a:ext uri="{FF2B5EF4-FFF2-40B4-BE49-F238E27FC236}">
                  <a16:creationId xmlns:a16="http://schemas.microsoft.com/office/drawing/2014/main" id="{F050E9F4-CF2E-ED4E-A57E-F9501F5DC700}"/>
                </a:ext>
              </a:extLst>
            </p:cNvPr>
            <p:cNvSpPr txBox="1"/>
            <p:nvPr/>
          </p:nvSpPr>
          <p:spPr>
            <a:xfrm>
              <a:off x="5012267" y="5925517"/>
              <a:ext cx="2440092" cy="369332"/>
            </a:xfrm>
            <a:prstGeom prst="rect">
              <a:avLst/>
            </a:prstGeom>
            <a:noFill/>
          </p:spPr>
          <p:txBody>
            <a:bodyPr wrap="none" rtlCol="0">
              <a:spAutoFit/>
            </a:bodyPr>
            <a:lstStyle/>
            <a:p>
              <a:r>
                <a:rPr lang="en-US" dirty="0"/>
                <a:t>European American</a:t>
              </a:r>
            </a:p>
          </p:txBody>
        </p:sp>
      </p:grpSp>
    </p:spTree>
    <p:extLst>
      <p:ext uri="{BB962C8B-B14F-4D97-AF65-F5344CB8AC3E}">
        <p14:creationId xmlns:p14="http://schemas.microsoft.com/office/powerpoint/2010/main" val="2134905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9119-8DF6-0D40-B27F-AFD0E3F0BAD7}"/>
              </a:ext>
            </a:extLst>
          </p:cNvPr>
          <p:cNvSpPr>
            <a:spLocks noGrp="1"/>
          </p:cNvSpPr>
          <p:nvPr>
            <p:ph type="title"/>
          </p:nvPr>
        </p:nvSpPr>
        <p:spPr>
          <a:xfrm>
            <a:off x="755708" y="832000"/>
            <a:ext cx="8761413" cy="706964"/>
          </a:xfrm>
        </p:spPr>
        <p:txBody>
          <a:bodyPr/>
          <a:lstStyle/>
          <a:p>
            <a:r>
              <a:rPr lang="en-US" sz="3200" dirty="0"/>
              <a:t>Pathway analysis with upregulated genes</a:t>
            </a:r>
          </a:p>
        </p:txBody>
      </p:sp>
      <p:pic>
        <p:nvPicPr>
          <p:cNvPr id="8" name="Picture 7">
            <a:extLst>
              <a:ext uri="{FF2B5EF4-FFF2-40B4-BE49-F238E27FC236}">
                <a16:creationId xmlns:a16="http://schemas.microsoft.com/office/drawing/2014/main" id="{1D941CDC-6342-0E42-9866-ED9E673BD3F5}"/>
              </a:ext>
            </a:extLst>
          </p:cNvPr>
          <p:cNvPicPr>
            <a:picLocks noChangeAspect="1"/>
          </p:cNvPicPr>
          <p:nvPr/>
        </p:nvPicPr>
        <p:blipFill>
          <a:blip r:embed="rId3"/>
          <a:stretch>
            <a:fillRect/>
          </a:stretch>
        </p:blipFill>
        <p:spPr>
          <a:xfrm>
            <a:off x="365616" y="2502793"/>
            <a:ext cx="11442509" cy="3936643"/>
          </a:xfrm>
          <a:prstGeom prst="rect">
            <a:avLst/>
          </a:prstGeom>
        </p:spPr>
      </p:pic>
    </p:spTree>
    <p:extLst>
      <p:ext uri="{BB962C8B-B14F-4D97-AF65-F5344CB8AC3E}">
        <p14:creationId xmlns:p14="http://schemas.microsoft.com/office/powerpoint/2010/main" val="187264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6B02-118C-AF43-8DC1-0B7B0DFEFCB0}"/>
              </a:ext>
            </a:extLst>
          </p:cNvPr>
          <p:cNvSpPr>
            <a:spLocks noGrp="1"/>
          </p:cNvSpPr>
          <p:nvPr>
            <p:ph type="title"/>
          </p:nvPr>
        </p:nvSpPr>
        <p:spPr>
          <a:xfrm>
            <a:off x="1154953" y="973668"/>
            <a:ext cx="10094413" cy="706964"/>
          </a:xfrm>
        </p:spPr>
        <p:txBody>
          <a:bodyPr/>
          <a:lstStyle/>
          <a:p>
            <a:r>
              <a:rPr lang="en-US" dirty="0" err="1"/>
              <a:t>Barplot</a:t>
            </a:r>
            <a:r>
              <a:rPr lang="en-US" dirty="0"/>
              <a:t> of RFPL3S and U2AF1L5</a:t>
            </a:r>
          </a:p>
        </p:txBody>
      </p:sp>
      <p:grpSp>
        <p:nvGrpSpPr>
          <p:cNvPr id="14" name="Group 13">
            <a:extLst>
              <a:ext uri="{FF2B5EF4-FFF2-40B4-BE49-F238E27FC236}">
                <a16:creationId xmlns:a16="http://schemas.microsoft.com/office/drawing/2014/main" id="{78224047-A3E8-FA41-AA4D-AD925CF5E657}"/>
              </a:ext>
            </a:extLst>
          </p:cNvPr>
          <p:cNvGrpSpPr/>
          <p:nvPr/>
        </p:nvGrpSpPr>
        <p:grpSpPr>
          <a:xfrm>
            <a:off x="2678968" y="2634094"/>
            <a:ext cx="3497791" cy="2784096"/>
            <a:chOff x="362178" y="2496288"/>
            <a:chExt cx="5479822" cy="4361712"/>
          </a:xfrm>
        </p:grpSpPr>
        <p:pic>
          <p:nvPicPr>
            <p:cNvPr id="4" name="Picture 3">
              <a:extLst>
                <a:ext uri="{FF2B5EF4-FFF2-40B4-BE49-F238E27FC236}">
                  <a16:creationId xmlns:a16="http://schemas.microsoft.com/office/drawing/2014/main" id="{E646710A-C061-D94C-AE61-4976F0BD47B8}"/>
                </a:ext>
              </a:extLst>
            </p:cNvPr>
            <p:cNvPicPr>
              <a:picLocks noChangeAspect="1"/>
            </p:cNvPicPr>
            <p:nvPr/>
          </p:nvPicPr>
          <p:blipFill rotWithShape="1">
            <a:blip r:embed="rId3"/>
            <a:srcRect l="4057"/>
            <a:stretch/>
          </p:blipFill>
          <p:spPr>
            <a:xfrm>
              <a:off x="362178" y="3302506"/>
              <a:ext cx="5479822" cy="3555494"/>
            </a:xfrm>
            <a:prstGeom prst="rect">
              <a:avLst/>
            </a:prstGeom>
          </p:spPr>
        </p:pic>
        <p:sp>
          <p:nvSpPr>
            <p:cNvPr id="6" name="Rectangle 5">
              <a:extLst>
                <a:ext uri="{FF2B5EF4-FFF2-40B4-BE49-F238E27FC236}">
                  <a16:creationId xmlns:a16="http://schemas.microsoft.com/office/drawing/2014/main" id="{E83B0574-969B-CB4B-8A21-AD05380A33A8}"/>
                </a:ext>
              </a:extLst>
            </p:cNvPr>
            <p:cNvSpPr/>
            <p:nvPr/>
          </p:nvSpPr>
          <p:spPr>
            <a:xfrm>
              <a:off x="742961" y="4005066"/>
              <a:ext cx="2251316" cy="248548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A98D6B-BD92-FB4F-B60A-1890DC080410}"/>
                </a:ext>
              </a:extLst>
            </p:cNvPr>
            <p:cNvSpPr/>
            <p:nvPr/>
          </p:nvSpPr>
          <p:spPr>
            <a:xfrm>
              <a:off x="3216596" y="5676562"/>
              <a:ext cx="2209436" cy="813984"/>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837AF2-317A-7B4B-B6AE-CB85627A70B7}"/>
                </a:ext>
              </a:extLst>
            </p:cNvPr>
            <p:cNvSpPr txBox="1"/>
            <p:nvPr/>
          </p:nvSpPr>
          <p:spPr>
            <a:xfrm>
              <a:off x="2446904" y="2496288"/>
              <a:ext cx="923651" cy="369332"/>
            </a:xfrm>
            <a:prstGeom prst="rect">
              <a:avLst/>
            </a:prstGeom>
            <a:noFill/>
          </p:spPr>
          <p:txBody>
            <a:bodyPr wrap="none" rtlCol="0">
              <a:spAutoFit/>
            </a:bodyPr>
            <a:lstStyle/>
            <a:p>
              <a:r>
                <a:rPr lang="en-US" dirty="0"/>
                <a:t>RFPL3S</a:t>
              </a:r>
            </a:p>
          </p:txBody>
        </p:sp>
      </p:grpSp>
      <p:grpSp>
        <p:nvGrpSpPr>
          <p:cNvPr id="15" name="Group 14">
            <a:extLst>
              <a:ext uri="{FF2B5EF4-FFF2-40B4-BE49-F238E27FC236}">
                <a16:creationId xmlns:a16="http://schemas.microsoft.com/office/drawing/2014/main" id="{4E8F780A-511E-3843-94D5-31425771EE2F}"/>
              </a:ext>
            </a:extLst>
          </p:cNvPr>
          <p:cNvGrpSpPr/>
          <p:nvPr/>
        </p:nvGrpSpPr>
        <p:grpSpPr>
          <a:xfrm>
            <a:off x="6414769" y="2634094"/>
            <a:ext cx="3483708" cy="2784096"/>
            <a:chOff x="6131579" y="2496288"/>
            <a:chExt cx="5457760" cy="4361711"/>
          </a:xfrm>
        </p:grpSpPr>
        <p:pic>
          <p:nvPicPr>
            <p:cNvPr id="5" name="Picture 4">
              <a:extLst>
                <a:ext uri="{FF2B5EF4-FFF2-40B4-BE49-F238E27FC236}">
                  <a16:creationId xmlns:a16="http://schemas.microsoft.com/office/drawing/2014/main" id="{6502BB20-E70B-0547-A9AA-7ABBB468BA19}"/>
                </a:ext>
              </a:extLst>
            </p:cNvPr>
            <p:cNvPicPr>
              <a:picLocks noChangeAspect="1"/>
            </p:cNvPicPr>
            <p:nvPr/>
          </p:nvPicPr>
          <p:blipFill rotWithShape="1">
            <a:blip r:embed="rId4"/>
            <a:srcRect l="4182"/>
            <a:stretch/>
          </p:blipFill>
          <p:spPr>
            <a:xfrm>
              <a:off x="6131579" y="3302506"/>
              <a:ext cx="5457760" cy="3555493"/>
            </a:xfrm>
            <a:prstGeom prst="rect">
              <a:avLst/>
            </a:prstGeom>
          </p:spPr>
        </p:pic>
        <p:sp>
          <p:nvSpPr>
            <p:cNvPr id="11" name="TextBox 10">
              <a:extLst>
                <a:ext uri="{FF2B5EF4-FFF2-40B4-BE49-F238E27FC236}">
                  <a16:creationId xmlns:a16="http://schemas.microsoft.com/office/drawing/2014/main" id="{A6524B3A-E240-BA48-A710-E8676AFF4B0A}"/>
                </a:ext>
              </a:extLst>
            </p:cNvPr>
            <p:cNvSpPr txBox="1"/>
            <p:nvPr/>
          </p:nvSpPr>
          <p:spPr>
            <a:xfrm>
              <a:off x="7875475" y="2496288"/>
              <a:ext cx="1111202" cy="369332"/>
            </a:xfrm>
            <a:prstGeom prst="rect">
              <a:avLst/>
            </a:prstGeom>
            <a:noFill/>
          </p:spPr>
          <p:txBody>
            <a:bodyPr wrap="none" rtlCol="0">
              <a:spAutoFit/>
            </a:bodyPr>
            <a:lstStyle/>
            <a:p>
              <a:r>
                <a:rPr lang="en-US" dirty="0"/>
                <a:t>U2AF1L5</a:t>
              </a:r>
            </a:p>
          </p:txBody>
        </p:sp>
      </p:grpSp>
      <p:grpSp>
        <p:nvGrpSpPr>
          <p:cNvPr id="26" name="Group 25">
            <a:extLst>
              <a:ext uri="{FF2B5EF4-FFF2-40B4-BE49-F238E27FC236}">
                <a16:creationId xmlns:a16="http://schemas.microsoft.com/office/drawing/2014/main" id="{801869A9-26F0-1C46-9354-6D7DD3D8CB56}"/>
              </a:ext>
            </a:extLst>
          </p:cNvPr>
          <p:cNvGrpSpPr/>
          <p:nvPr/>
        </p:nvGrpSpPr>
        <p:grpSpPr>
          <a:xfrm>
            <a:off x="5016080" y="5928926"/>
            <a:ext cx="2643292" cy="655598"/>
            <a:chOff x="4809067" y="5639251"/>
            <a:chExt cx="2643292" cy="655598"/>
          </a:xfrm>
        </p:grpSpPr>
        <p:sp>
          <p:nvSpPr>
            <p:cNvPr id="22" name="Rectangle 21">
              <a:extLst>
                <a:ext uri="{FF2B5EF4-FFF2-40B4-BE49-F238E27FC236}">
                  <a16:creationId xmlns:a16="http://schemas.microsoft.com/office/drawing/2014/main" id="{31C3531A-1F88-BE4D-B94D-0A5992BDDD70}"/>
                </a:ext>
              </a:extLst>
            </p:cNvPr>
            <p:cNvSpPr/>
            <p:nvPr/>
          </p:nvSpPr>
          <p:spPr>
            <a:xfrm>
              <a:off x="4809067" y="5723467"/>
              <a:ext cx="203200" cy="2032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Rectangle 22">
              <a:extLst>
                <a:ext uri="{FF2B5EF4-FFF2-40B4-BE49-F238E27FC236}">
                  <a16:creationId xmlns:a16="http://schemas.microsoft.com/office/drawing/2014/main" id="{E17C8884-B5D9-CA4C-B3D6-C93378564DAF}"/>
                </a:ext>
              </a:extLst>
            </p:cNvPr>
            <p:cNvSpPr/>
            <p:nvPr/>
          </p:nvSpPr>
          <p:spPr>
            <a:xfrm>
              <a:off x="4809067" y="6008583"/>
              <a:ext cx="203200" cy="2032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4" name="TextBox 23">
              <a:extLst>
                <a:ext uri="{FF2B5EF4-FFF2-40B4-BE49-F238E27FC236}">
                  <a16:creationId xmlns:a16="http://schemas.microsoft.com/office/drawing/2014/main" id="{0B8FB7B3-E271-A945-9D5E-FBA0BB2FA4F1}"/>
                </a:ext>
              </a:extLst>
            </p:cNvPr>
            <p:cNvSpPr txBox="1"/>
            <p:nvPr/>
          </p:nvSpPr>
          <p:spPr>
            <a:xfrm>
              <a:off x="5012267" y="5639251"/>
              <a:ext cx="2156360" cy="369332"/>
            </a:xfrm>
            <a:prstGeom prst="rect">
              <a:avLst/>
            </a:prstGeom>
            <a:noFill/>
          </p:spPr>
          <p:txBody>
            <a:bodyPr wrap="none" rtlCol="0">
              <a:spAutoFit/>
            </a:bodyPr>
            <a:lstStyle/>
            <a:p>
              <a:r>
                <a:rPr lang="en-US" dirty="0"/>
                <a:t>African American</a:t>
              </a:r>
            </a:p>
          </p:txBody>
        </p:sp>
        <p:sp>
          <p:nvSpPr>
            <p:cNvPr id="25" name="TextBox 24">
              <a:extLst>
                <a:ext uri="{FF2B5EF4-FFF2-40B4-BE49-F238E27FC236}">
                  <a16:creationId xmlns:a16="http://schemas.microsoft.com/office/drawing/2014/main" id="{5CDCF381-0D2A-3E4D-AE18-A07D1D9C5A60}"/>
                </a:ext>
              </a:extLst>
            </p:cNvPr>
            <p:cNvSpPr txBox="1"/>
            <p:nvPr/>
          </p:nvSpPr>
          <p:spPr>
            <a:xfrm>
              <a:off x="5012267" y="5925517"/>
              <a:ext cx="2440092" cy="369332"/>
            </a:xfrm>
            <a:prstGeom prst="rect">
              <a:avLst/>
            </a:prstGeom>
            <a:noFill/>
          </p:spPr>
          <p:txBody>
            <a:bodyPr wrap="none" rtlCol="0">
              <a:spAutoFit/>
            </a:bodyPr>
            <a:lstStyle/>
            <a:p>
              <a:r>
                <a:rPr lang="en-US" dirty="0"/>
                <a:t>European American</a:t>
              </a:r>
            </a:p>
          </p:txBody>
        </p:sp>
      </p:grpSp>
      <p:sp>
        <p:nvSpPr>
          <p:cNvPr id="30" name="TextBox 29">
            <a:extLst>
              <a:ext uri="{FF2B5EF4-FFF2-40B4-BE49-F238E27FC236}">
                <a16:creationId xmlns:a16="http://schemas.microsoft.com/office/drawing/2014/main" id="{DA5F18D5-7876-4245-9EEB-47829F1DE3FA}"/>
              </a:ext>
            </a:extLst>
          </p:cNvPr>
          <p:cNvSpPr txBox="1"/>
          <p:nvPr/>
        </p:nvSpPr>
        <p:spPr>
          <a:xfrm>
            <a:off x="4777137" y="3699373"/>
            <a:ext cx="846707" cy="307777"/>
          </a:xfrm>
          <a:prstGeom prst="rect">
            <a:avLst/>
          </a:prstGeom>
          <a:noFill/>
        </p:spPr>
        <p:txBody>
          <a:bodyPr wrap="none" rtlCol="0">
            <a:spAutoFit/>
          </a:bodyPr>
          <a:lstStyle/>
          <a:p>
            <a:r>
              <a:rPr lang="en-US" sz="1400" dirty="0"/>
              <a:t>P=0.013</a:t>
            </a:r>
          </a:p>
        </p:txBody>
      </p:sp>
      <p:sp>
        <p:nvSpPr>
          <p:cNvPr id="31" name="TextBox 30">
            <a:extLst>
              <a:ext uri="{FF2B5EF4-FFF2-40B4-BE49-F238E27FC236}">
                <a16:creationId xmlns:a16="http://schemas.microsoft.com/office/drawing/2014/main" id="{8B505109-FCD0-3441-8D7F-11F8D60102A8}"/>
              </a:ext>
            </a:extLst>
          </p:cNvPr>
          <p:cNvSpPr txBox="1"/>
          <p:nvPr/>
        </p:nvSpPr>
        <p:spPr>
          <a:xfrm>
            <a:off x="8516967" y="3699372"/>
            <a:ext cx="846707" cy="307777"/>
          </a:xfrm>
          <a:prstGeom prst="rect">
            <a:avLst/>
          </a:prstGeom>
          <a:noFill/>
        </p:spPr>
        <p:txBody>
          <a:bodyPr wrap="none" rtlCol="0">
            <a:spAutoFit/>
          </a:bodyPr>
          <a:lstStyle/>
          <a:p>
            <a:r>
              <a:rPr lang="en-US" sz="1400" dirty="0"/>
              <a:t>P=0.019</a:t>
            </a:r>
          </a:p>
        </p:txBody>
      </p:sp>
      <p:sp>
        <p:nvSpPr>
          <p:cNvPr id="34" name="TextBox 33">
            <a:extLst>
              <a:ext uri="{FF2B5EF4-FFF2-40B4-BE49-F238E27FC236}">
                <a16:creationId xmlns:a16="http://schemas.microsoft.com/office/drawing/2014/main" id="{227F14E2-3D82-DD43-9C50-CDD72C18B721}"/>
              </a:ext>
            </a:extLst>
          </p:cNvPr>
          <p:cNvSpPr txBox="1"/>
          <p:nvPr/>
        </p:nvSpPr>
        <p:spPr>
          <a:xfrm rot="16200000">
            <a:off x="1854419" y="4152252"/>
            <a:ext cx="926857" cy="246221"/>
          </a:xfrm>
          <a:prstGeom prst="rect">
            <a:avLst/>
          </a:prstGeom>
          <a:solidFill>
            <a:schemeClr val="bg1"/>
          </a:solidFill>
        </p:spPr>
        <p:txBody>
          <a:bodyPr wrap="none" rtlCol="0">
            <a:spAutoFit/>
          </a:bodyPr>
          <a:lstStyle/>
          <a:p>
            <a:r>
              <a:rPr lang="en-US" sz="1000" dirty="0"/>
              <a:t>FPKM_value</a:t>
            </a:r>
          </a:p>
        </p:txBody>
      </p:sp>
      <p:sp>
        <p:nvSpPr>
          <p:cNvPr id="35" name="TextBox 34">
            <a:extLst>
              <a:ext uri="{FF2B5EF4-FFF2-40B4-BE49-F238E27FC236}">
                <a16:creationId xmlns:a16="http://schemas.microsoft.com/office/drawing/2014/main" id="{2D984CFA-C568-D947-AA8B-F788C8312683}"/>
              </a:ext>
            </a:extLst>
          </p:cNvPr>
          <p:cNvSpPr txBox="1"/>
          <p:nvPr/>
        </p:nvSpPr>
        <p:spPr>
          <a:xfrm>
            <a:off x="2891054" y="5333346"/>
            <a:ext cx="1500732" cy="276999"/>
          </a:xfrm>
          <a:prstGeom prst="rect">
            <a:avLst/>
          </a:prstGeom>
          <a:noFill/>
        </p:spPr>
        <p:txBody>
          <a:bodyPr wrap="none" rtlCol="0">
            <a:spAutoFit/>
          </a:bodyPr>
          <a:lstStyle/>
          <a:p>
            <a:r>
              <a:rPr lang="en-US" sz="1200" dirty="0"/>
              <a:t>African American</a:t>
            </a:r>
          </a:p>
        </p:txBody>
      </p:sp>
      <p:sp>
        <p:nvSpPr>
          <p:cNvPr id="36" name="TextBox 35">
            <a:extLst>
              <a:ext uri="{FF2B5EF4-FFF2-40B4-BE49-F238E27FC236}">
                <a16:creationId xmlns:a16="http://schemas.microsoft.com/office/drawing/2014/main" id="{CCC041CF-5C73-B249-8EFF-D186BEDCAE59}"/>
              </a:ext>
            </a:extLst>
          </p:cNvPr>
          <p:cNvSpPr txBox="1"/>
          <p:nvPr/>
        </p:nvSpPr>
        <p:spPr>
          <a:xfrm>
            <a:off x="4359047" y="5333346"/>
            <a:ext cx="1688283" cy="276999"/>
          </a:xfrm>
          <a:prstGeom prst="rect">
            <a:avLst/>
          </a:prstGeom>
          <a:noFill/>
        </p:spPr>
        <p:txBody>
          <a:bodyPr wrap="none" rtlCol="0">
            <a:spAutoFit/>
          </a:bodyPr>
          <a:lstStyle/>
          <a:p>
            <a:r>
              <a:rPr lang="en-US" sz="1200" dirty="0"/>
              <a:t>European American</a:t>
            </a:r>
          </a:p>
        </p:txBody>
      </p:sp>
      <p:sp>
        <p:nvSpPr>
          <p:cNvPr id="37" name="TextBox 36">
            <a:extLst>
              <a:ext uri="{FF2B5EF4-FFF2-40B4-BE49-F238E27FC236}">
                <a16:creationId xmlns:a16="http://schemas.microsoft.com/office/drawing/2014/main" id="{3FC56B47-2524-E447-8C58-93F0FABA4A8D}"/>
              </a:ext>
            </a:extLst>
          </p:cNvPr>
          <p:cNvSpPr txBox="1"/>
          <p:nvPr/>
        </p:nvSpPr>
        <p:spPr>
          <a:xfrm>
            <a:off x="6630000" y="5333346"/>
            <a:ext cx="1500732" cy="276999"/>
          </a:xfrm>
          <a:prstGeom prst="rect">
            <a:avLst/>
          </a:prstGeom>
          <a:noFill/>
        </p:spPr>
        <p:txBody>
          <a:bodyPr wrap="none" rtlCol="0">
            <a:spAutoFit/>
          </a:bodyPr>
          <a:lstStyle/>
          <a:p>
            <a:r>
              <a:rPr lang="en-US" sz="1200" dirty="0"/>
              <a:t>African American</a:t>
            </a:r>
          </a:p>
        </p:txBody>
      </p:sp>
      <p:sp>
        <p:nvSpPr>
          <p:cNvPr id="38" name="TextBox 37">
            <a:extLst>
              <a:ext uri="{FF2B5EF4-FFF2-40B4-BE49-F238E27FC236}">
                <a16:creationId xmlns:a16="http://schemas.microsoft.com/office/drawing/2014/main" id="{10CB6766-67FC-1047-B122-83202A46F4BC}"/>
              </a:ext>
            </a:extLst>
          </p:cNvPr>
          <p:cNvSpPr txBox="1"/>
          <p:nvPr/>
        </p:nvSpPr>
        <p:spPr>
          <a:xfrm>
            <a:off x="8097993" y="5333346"/>
            <a:ext cx="1688283" cy="276999"/>
          </a:xfrm>
          <a:prstGeom prst="rect">
            <a:avLst/>
          </a:prstGeom>
          <a:noFill/>
        </p:spPr>
        <p:txBody>
          <a:bodyPr wrap="none" rtlCol="0">
            <a:spAutoFit/>
          </a:bodyPr>
          <a:lstStyle/>
          <a:p>
            <a:r>
              <a:rPr lang="en-US" sz="1200" dirty="0"/>
              <a:t>European American</a:t>
            </a:r>
          </a:p>
        </p:txBody>
      </p:sp>
      <p:sp>
        <p:nvSpPr>
          <p:cNvPr id="32" name="Rectangle 31">
            <a:extLst>
              <a:ext uri="{FF2B5EF4-FFF2-40B4-BE49-F238E27FC236}">
                <a16:creationId xmlns:a16="http://schemas.microsoft.com/office/drawing/2014/main" id="{D03631F7-E5F9-8B45-8C6A-8ED82A557FE7}"/>
              </a:ext>
            </a:extLst>
          </p:cNvPr>
          <p:cNvSpPr/>
          <p:nvPr/>
        </p:nvSpPr>
        <p:spPr>
          <a:xfrm>
            <a:off x="6661854" y="3553619"/>
            <a:ext cx="1437023" cy="163002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E57A913-E474-2040-A948-17BC7FD69DBA}"/>
              </a:ext>
            </a:extLst>
          </p:cNvPr>
          <p:cNvSpPr/>
          <p:nvPr/>
        </p:nvSpPr>
        <p:spPr>
          <a:xfrm>
            <a:off x="8236988" y="4638382"/>
            <a:ext cx="1410291" cy="545261"/>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821529-EBD7-7945-B4DA-345226AC541C}"/>
              </a:ext>
            </a:extLst>
          </p:cNvPr>
          <p:cNvSpPr txBox="1"/>
          <p:nvPr/>
        </p:nvSpPr>
        <p:spPr>
          <a:xfrm>
            <a:off x="2433734" y="3622421"/>
            <a:ext cx="296876" cy="215444"/>
          </a:xfrm>
          <a:prstGeom prst="rect">
            <a:avLst/>
          </a:prstGeom>
          <a:noFill/>
        </p:spPr>
        <p:txBody>
          <a:bodyPr wrap="none" rtlCol="0">
            <a:spAutoFit/>
          </a:bodyPr>
          <a:lstStyle/>
          <a:p>
            <a:r>
              <a:rPr lang="en-US" sz="800" dirty="0"/>
              <a:t>10</a:t>
            </a:r>
          </a:p>
        </p:txBody>
      </p:sp>
      <p:sp>
        <p:nvSpPr>
          <p:cNvPr id="45" name="TextBox 44">
            <a:extLst>
              <a:ext uri="{FF2B5EF4-FFF2-40B4-BE49-F238E27FC236}">
                <a16:creationId xmlns:a16="http://schemas.microsoft.com/office/drawing/2014/main" id="{DE1DD9A7-EAD9-7C4E-965F-ABAEE6C5A97C}"/>
              </a:ext>
            </a:extLst>
          </p:cNvPr>
          <p:cNvSpPr txBox="1"/>
          <p:nvPr/>
        </p:nvSpPr>
        <p:spPr>
          <a:xfrm>
            <a:off x="2489838" y="4320553"/>
            <a:ext cx="240772" cy="215444"/>
          </a:xfrm>
          <a:prstGeom prst="rect">
            <a:avLst/>
          </a:prstGeom>
          <a:noFill/>
        </p:spPr>
        <p:txBody>
          <a:bodyPr wrap="none" rtlCol="0">
            <a:spAutoFit/>
          </a:bodyPr>
          <a:lstStyle/>
          <a:p>
            <a:r>
              <a:rPr lang="en-US" sz="800" dirty="0"/>
              <a:t>5</a:t>
            </a:r>
          </a:p>
        </p:txBody>
      </p:sp>
      <p:sp>
        <p:nvSpPr>
          <p:cNvPr id="46" name="TextBox 45">
            <a:extLst>
              <a:ext uri="{FF2B5EF4-FFF2-40B4-BE49-F238E27FC236}">
                <a16:creationId xmlns:a16="http://schemas.microsoft.com/office/drawing/2014/main" id="{8B2A895A-29D7-054F-8899-DC494C93E273}"/>
              </a:ext>
            </a:extLst>
          </p:cNvPr>
          <p:cNvSpPr txBox="1"/>
          <p:nvPr/>
        </p:nvSpPr>
        <p:spPr>
          <a:xfrm>
            <a:off x="2487382" y="5075921"/>
            <a:ext cx="240772" cy="215444"/>
          </a:xfrm>
          <a:prstGeom prst="rect">
            <a:avLst/>
          </a:prstGeom>
          <a:noFill/>
        </p:spPr>
        <p:txBody>
          <a:bodyPr wrap="none" rtlCol="0">
            <a:spAutoFit/>
          </a:bodyPr>
          <a:lstStyle/>
          <a:p>
            <a:r>
              <a:rPr lang="en-US" sz="800" dirty="0"/>
              <a:t>0</a:t>
            </a:r>
          </a:p>
        </p:txBody>
      </p:sp>
      <p:sp>
        <p:nvSpPr>
          <p:cNvPr id="49" name="TextBox 48">
            <a:extLst>
              <a:ext uri="{FF2B5EF4-FFF2-40B4-BE49-F238E27FC236}">
                <a16:creationId xmlns:a16="http://schemas.microsoft.com/office/drawing/2014/main" id="{5D8088D3-47FC-F64E-93B8-84BCD3A27868}"/>
              </a:ext>
            </a:extLst>
          </p:cNvPr>
          <p:cNvSpPr txBox="1"/>
          <p:nvPr/>
        </p:nvSpPr>
        <p:spPr>
          <a:xfrm>
            <a:off x="6169075" y="3283043"/>
            <a:ext cx="325730" cy="215444"/>
          </a:xfrm>
          <a:prstGeom prst="rect">
            <a:avLst/>
          </a:prstGeom>
          <a:noFill/>
        </p:spPr>
        <p:txBody>
          <a:bodyPr wrap="none" rtlCol="0">
            <a:spAutoFit/>
          </a:bodyPr>
          <a:lstStyle/>
          <a:p>
            <a:r>
              <a:rPr lang="en-US" sz="800" dirty="0"/>
              <a:t>1.5</a:t>
            </a:r>
          </a:p>
        </p:txBody>
      </p:sp>
      <p:sp>
        <p:nvSpPr>
          <p:cNvPr id="50" name="TextBox 49">
            <a:extLst>
              <a:ext uri="{FF2B5EF4-FFF2-40B4-BE49-F238E27FC236}">
                <a16:creationId xmlns:a16="http://schemas.microsoft.com/office/drawing/2014/main" id="{69F113B6-554C-A94A-AD07-8E6C9DF1E457}"/>
              </a:ext>
            </a:extLst>
          </p:cNvPr>
          <p:cNvSpPr txBox="1"/>
          <p:nvPr/>
        </p:nvSpPr>
        <p:spPr>
          <a:xfrm>
            <a:off x="6174861" y="3873383"/>
            <a:ext cx="325730" cy="215444"/>
          </a:xfrm>
          <a:prstGeom prst="rect">
            <a:avLst/>
          </a:prstGeom>
          <a:noFill/>
        </p:spPr>
        <p:txBody>
          <a:bodyPr wrap="none" rtlCol="0">
            <a:spAutoFit/>
          </a:bodyPr>
          <a:lstStyle/>
          <a:p>
            <a:r>
              <a:rPr lang="en-US" sz="800" dirty="0"/>
              <a:t>1.0</a:t>
            </a:r>
          </a:p>
        </p:txBody>
      </p:sp>
      <p:sp>
        <p:nvSpPr>
          <p:cNvPr id="51" name="TextBox 50">
            <a:extLst>
              <a:ext uri="{FF2B5EF4-FFF2-40B4-BE49-F238E27FC236}">
                <a16:creationId xmlns:a16="http://schemas.microsoft.com/office/drawing/2014/main" id="{DEBB2F93-1236-194D-BAD7-F1EE52863202}"/>
              </a:ext>
            </a:extLst>
          </p:cNvPr>
          <p:cNvSpPr txBox="1"/>
          <p:nvPr/>
        </p:nvSpPr>
        <p:spPr>
          <a:xfrm>
            <a:off x="6166470" y="4463723"/>
            <a:ext cx="325730" cy="215444"/>
          </a:xfrm>
          <a:prstGeom prst="rect">
            <a:avLst/>
          </a:prstGeom>
          <a:noFill/>
        </p:spPr>
        <p:txBody>
          <a:bodyPr wrap="none" rtlCol="0">
            <a:spAutoFit/>
          </a:bodyPr>
          <a:lstStyle/>
          <a:p>
            <a:r>
              <a:rPr lang="en-US" sz="800" dirty="0"/>
              <a:t>0.5</a:t>
            </a:r>
          </a:p>
        </p:txBody>
      </p:sp>
      <p:sp>
        <p:nvSpPr>
          <p:cNvPr id="52" name="TextBox 51">
            <a:extLst>
              <a:ext uri="{FF2B5EF4-FFF2-40B4-BE49-F238E27FC236}">
                <a16:creationId xmlns:a16="http://schemas.microsoft.com/office/drawing/2014/main" id="{12035F08-8192-344B-AE1A-E5C481779968}"/>
              </a:ext>
            </a:extLst>
          </p:cNvPr>
          <p:cNvSpPr txBox="1"/>
          <p:nvPr/>
        </p:nvSpPr>
        <p:spPr>
          <a:xfrm>
            <a:off x="6164843" y="5054063"/>
            <a:ext cx="325730" cy="215444"/>
          </a:xfrm>
          <a:prstGeom prst="rect">
            <a:avLst/>
          </a:prstGeom>
          <a:noFill/>
        </p:spPr>
        <p:txBody>
          <a:bodyPr wrap="none" rtlCol="0">
            <a:spAutoFit/>
          </a:bodyPr>
          <a:lstStyle/>
          <a:p>
            <a:r>
              <a:rPr lang="en-US" sz="800" dirty="0"/>
              <a:t>0.0</a:t>
            </a:r>
          </a:p>
        </p:txBody>
      </p:sp>
    </p:spTree>
    <p:extLst>
      <p:ext uri="{BB962C8B-B14F-4D97-AF65-F5344CB8AC3E}">
        <p14:creationId xmlns:p14="http://schemas.microsoft.com/office/powerpoint/2010/main" val="2138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60F0-DA68-914A-84E9-C3BB0C763043}"/>
              </a:ext>
            </a:extLst>
          </p:cNvPr>
          <p:cNvSpPr>
            <a:spLocks noGrp="1"/>
          </p:cNvSpPr>
          <p:nvPr>
            <p:ph type="title"/>
          </p:nvPr>
        </p:nvSpPr>
        <p:spPr>
          <a:xfrm>
            <a:off x="1154953" y="973668"/>
            <a:ext cx="10421351" cy="706964"/>
          </a:xfrm>
        </p:spPr>
        <p:txBody>
          <a:bodyPr/>
          <a:lstStyle/>
          <a:p>
            <a:r>
              <a:rPr lang="en-US" dirty="0"/>
              <a:t>Previous study of genes RFPL3S</a:t>
            </a:r>
          </a:p>
        </p:txBody>
      </p:sp>
      <p:sp>
        <p:nvSpPr>
          <p:cNvPr id="3" name="Content Placeholder 2">
            <a:extLst>
              <a:ext uri="{FF2B5EF4-FFF2-40B4-BE49-F238E27FC236}">
                <a16:creationId xmlns:a16="http://schemas.microsoft.com/office/drawing/2014/main" id="{31E10706-362D-3E44-870B-28816CF23B87}"/>
              </a:ext>
            </a:extLst>
          </p:cNvPr>
          <p:cNvSpPr>
            <a:spLocks noGrp="1"/>
          </p:cNvSpPr>
          <p:nvPr>
            <p:ph idx="1"/>
          </p:nvPr>
        </p:nvSpPr>
        <p:spPr>
          <a:xfrm>
            <a:off x="789193" y="2426208"/>
            <a:ext cx="10695669" cy="3508248"/>
          </a:xfrm>
        </p:spPr>
        <p:txBody>
          <a:bodyPr>
            <a:normAutofit/>
          </a:bodyPr>
          <a:lstStyle/>
          <a:p>
            <a:r>
              <a:rPr lang="en-US" dirty="0"/>
              <a:t>RFPL3S was first described in 1999(</a:t>
            </a:r>
            <a:r>
              <a:rPr lang="en-US" dirty="0" err="1"/>
              <a:t>Seroussi</a:t>
            </a:r>
            <a:r>
              <a:rPr lang="en-US" dirty="0"/>
              <a:t> et al, </a:t>
            </a:r>
            <a:r>
              <a:rPr lang="en-US" i="1" dirty="0"/>
              <a:t>Genome Research</a:t>
            </a:r>
            <a:r>
              <a:rPr lang="en-US" dirty="0"/>
              <a:t>) and is a non-coding, antisense transcript of RFLP3 and is located on </a:t>
            </a:r>
            <a:r>
              <a:rPr lang="en-US" dirty="0" err="1"/>
              <a:t>chr</a:t>
            </a:r>
            <a:r>
              <a:rPr lang="en-US" dirty="0"/>
              <a:t> 22. This non-coding gene was produced during evolution from </a:t>
            </a:r>
            <a:r>
              <a:rPr lang="en-US" dirty="0" err="1"/>
              <a:t>intrachromosomal</a:t>
            </a:r>
            <a:r>
              <a:rPr lang="en-US" dirty="0"/>
              <a:t> duplications within the 22q12–13 region, and share an ancestral origin with the highly-variable MHC locus on </a:t>
            </a:r>
            <a:r>
              <a:rPr lang="en-US" dirty="0" err="1"/>
              <a:t>chr</a:t>
            </a:r>
            <a:r>
              <a:rPr lang="en-US" dirty="0"/>
              <a:t> 6.</a:t>
            </a:r>
          </a:p>
          <a:p>
            <a:r>
              <a:rPr lang="en-US" dirty="0"/>
              <a:t>There is very limited information about RFPL3S function or its role in cancer (there are only three papers on </a:t>
            </a:r>
            <a:r>
              <a:rPr lang="en-US" dirty="0" err="1"/>
              <a:t>Pubmed</a:t>
            </a:r>
            <a:r>
              <a:rPr lang="en-US" dirty="0"/>
              <a:t>).</a:t>
            </a:r>
          </a:p>
          <a:p>
            <a:r>
              <a:rPr lang="en-US" dirty="0"/>
              <a:t>However, a recent paper (Liu et al, </a:t>
            </a:r>
            <a:r>
              <a:rPr lang="en-US" i="1" dirty="0"/>
              <a:t>Oncology Letters </a:t>
            </a:r>
            <a:r>
              <a:rPr lang="en-US" dirty="0"/>
              <a:t>2020) showed RFPL3S “was highly expressed in lung cancer tissues when compared with normal tissues and was significantly associated with </a:t>
            </a:r>
            <a:r>
              <a:rPr lang="en-US" dirty="0" err="1"/>
              <a:t>pN</a:t>
            </a:r>
            <a:r>
              <a:rPr lang="en-US" dirty="0"/>
              <a:t> factor, </a:t>
            </a:r>
            <a:r>
              <a:rPr lang="en-US" dirty="0" err="1"/>
              <a:t>pTNM</a:t>
            </a:r>
            <a:r>
              <a:rPr lang="en-US" dirty="0"/>
              <a:t> stage and Ki-67 labeling index.” In addition, “increased RFPL3S expression was associated with poor survival and was inversely associated with first progression in all patients."</a:t>
            </a:r>
          </a:p>
        </p:txBody>
      </p:sp>
    </p:spTree>
    <p:extLst>
      <p:ext uri="{BB962C8B-B14F-4D97-AF65-F5344CB8AC3E}">
        <p14:creationId xmlns:p14="http://schemas.microsoft.com/office/powerpoint/2010/main" val="2838494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DCF1B-4DBC-DE46-9656-93285BEF0DFE}"/>
              </a:ext>
            </a:extLst>
          </p:cNvPr>
          <p:cNvPicPr>
            <a:picLocks noChangeAspect="1"/>
          </p:cNvPicPr>
          <p:nvPr/>
        </p:nvPicPr>
        <p:blipFill>
          <a:blip r:embed="rId3"/>
          <a:stretch>
            <a:fillRect/>
          </a:stretch>
        </p:blipFill>
        <p:spPr>
          <a:xfrm>
            <a:off x="6706090" y="2295669"/>
            <a:ext cx="3730261" cy="3916000"/>
          </a:xfrm>
          <a:prstGeom prst="rect">
            <a:avLst/>
          </a:prstGeom>
        </p:spPr>
      </p:pic>
      <p:sp>
        <p:nvSpPr>
          <p:cNvPr id="2" name="Title 1">
            <a:extLst>
              <a:ext uri="{FF2B5EF4-FFF2-40B4-BE49-F238E27FC236}">
                <a16:creationId xmlns:a16="http://schemas.microsoft.com/office/drawing/2014/main" id="{318A30D6-53B0-3F44-9322-93C519D869D8}"/>
              </a:ext>
            </a:extLst>
          </p:cNvPr>
          <p:cNvSpPr>
            <a:spLocks noGrp="1"/>
          </p:cNvSpPr>
          <p:nvPr>
            <p:ph type="title"/>
          </p:nvPr>
        </p:nvSpPr>
        <p:spPr/>
        <p:txBody>
          <a:bodyPr/>
          <a:lstStyle/>
          <a:p>
            <a:r>
              <a:rPr lang="en-US" dirty="0"/>
              <a:t>Previous study of genes RFPL3S</a:t>
            </a:r>
          </a:p>
        </p:txBody>
      </p:sp>
      <p:pic>
        <p:nvPicPr>
          <p:cNvPr id="4" name="Picture 3">
            <a:extLst>
              <a:ext uri="{FF2B5EF4-FFF2-40B4-BE49-F238E27FC236}">
                <a16:creationId xmlns:a16="http://schemas.microsoft.com/office/drawing/2014/main" id="{C87D450C-11FA-A949-BAAB-2E96869AFADB}"/>
              </a:ext>
            </a:extLst>
          </p:cNvPr>
          <p:cNvPicPr>
            <a:picLocks noChangeAspect="1"/>
          </p:cNvPicPr>
          <p:nvPr/>
        </p:nvPicPr>
        <p:blipFill rotWithShape="1">
          <a:blip r:embed="rId4"/>
          <a:srcRect l="22741" t="7587" r="3622"/>
          <a:stretch/>
        </p:blipFill>
        <p:spPr>
          <a:xfrm>
            <a:off x="158496" y="2396236"/>
            <a:ext cx="4974336" cy="4059681"/>
          </a:xfrm>
          <a:prstGeom prst="rect">
            <a:avLst/>
          </a:prstGeom>
        </p:spPr>
      </p:pic>
      <p:sp>
        <p:nvSpPr>
          <p:cNvPr id="6" name="TextBox 5">
            <a:extLst>
              <a:ext uri="{FF2B5EF4-FFF2-40B4-BE49-F238E27FC236}">
                <a16:creationId xmlns:a16="http://schemas.microsoft.com/office/drawing/2014/main" id="{7FA7BCBB-F510-2549-BD24-6D94495FE836}"/>
              </a:ext>
            </a:extLst>
          </p:cNvPr>
          <p:cNvSpPr txBox="1"/>
          <p:nvPr/>
        </p:nvSpPr>
        <p:spPr>
          <a:xfrm>
            <a:off x="3352800" y="5388906"/>
            <a:ext cx="3560064" cy="923330"/>
          </a:xfrm>
          <a:prstGeom prst="rect">
            <a:avLst/>
          </a:prstGeom>
          <a:noFill/>
        </p:spPr>
        <p:txBody>
          <a:bodyPr wrap="square" rtlCol="0">
            <a:spAutoFit/>
          </a:bodyPr>
          <a:lstStyle/>
          <a:p>
            <a:r>
              <a:rPr lang="en-US" dirty="0"/>
              <a:t>RFPL3S had significantly higher expression in lung cancer than normal lung tissue.</a:t>
            </a:r>
          </a:p>
        </p:txBody>
      </p:sp>
      <p:sp>
        <p:nvSpPr>
          <p:cNvPr id="7" name="TextBox 6">
            <a:extLst>
              <a:ext uri="{FF2B5EF4-FFF2-40B4-BE49-F238E27FC236}">
                <a16:creationId xmlns:a16="http://schemas.microsoft.com/office/drawing/2014/main" id="{E70F26A5-301F-F047-8772-EB64A5420D03}"/>
              </a:ext>
            </a:extLst>
          </p:cNvPr>
          <p:cNvSpPr txBox="1"/>
          <p:nvPr/>
        </p:nvSpPr>
        <p:spPr>
          <a:xfrm>
            <a:off x="6706090" y="6211669"/>
            <a:ext cx="5035785" cy="646331"/>
          </a:xfrm>
          <a:prstGeom prst="rect">
            <a:avLst/>
          </a:prstGeom>
          <a:noFill/>
        </p:spPr>
        <p:txBody>
          <a:bodyPr wrap="square" rtlCol="0">
            <a:spAutoFit/>
          </a:bodyPr>
          <a:lstStyle/>
          <a:p>
            <a:r>
              <a:rPr lang="en-US" dirty="0"/>
              <a:t>High RFLP3S expression Is associated with poor survival in lung cancer.</a:t>
            </a:r>
          </a:p>
        </p:txBody>
      </p:sp>
      <p:sp>
        <p:nvSpPr>
          <p:cNvPr id="8" name="Rectangle 7">
            <a:extLst>
              <a:ext uri="{FF2B5EF4-FFF2-40B4-BE49-F238E27FC236}">
                <a16:creationId xmlns:a16="http://schemas.microsoft.com/office/drawing/2014/main" id="{3241B8F7-03BC-9F45-80C0-CC897BC60729}"/>
              </a:ext>
            </a:extLst>
          </p:cNvPr>
          <p:cNvSpPr/>
          <p:nvPr/>
        </p:nvSpPr>
        <p:spPr>
          <a:xfrm>
            <a:off x="9720105" y="2088459"/>
            <a:ext cx="2471895" cy="307777"/>
          </a:xfrm>
          <a:prstGeom prst="rect">
            <a:avLst/>
          </a:prstGeom>
        </p:spPr>
        <p:txBody>
          <a:bodyPr wrap="none">
            <a:spAutoFit/>
          </a:bodyPr>
          <a:lstStyle/>
          <a:p>
            <a:r>
              <a:rPr lang="en-US" sz="1400" dirty="0">
                <a:solidFill>
                  <a:srgbClr val="2F4A8B"/>
                </a:solidFill>
                <a:latin typeface="arial" panose="020B0604020202020204" pitchFamily="34" charset="0"/>
              </a:rPr>
              <a:t>Oncol Lett. </a:t>
            </a:r>
            <a:r>
              <a:rPr lang="en-US" sz="1400" dirty="0">
                <a:solidFill>
                  <a:srgbClr val="000000"/>
                </a:solidFill>
                <a:latin typeface="arial" panose="020B0604020202020204" pitchFamily="34" charset="0"/>
              </a:rPr>
              <a:t> 2020 Aug; 20(2).</a:t>
            </a:r>
            <a:endParaRPr lang="en-US" sz="1400" dirty="0"/>
          </a:p>
        </p:txBody>
      </p:sp>
    </p:spTree>
    <p:extLst>
      <p:ext uri="{BB962C8B-B14F-4D97-AF65-F5344CB8AC3E}">
        <p14:creationId xmlns:p14="http://schemas.microsoft.com/office/powerpoint/2010/main" val="287990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60F0-DA68-914A-84E9-C3BB0C763043}"/>
              </a:ext>
            </a:extLst>
          </p:cNvPr>
          <p:cNvSpPr>
            <a:spLocks noGrp="1"/>
          </p:cNvSpPr>
          <p:nvPr>
            <p:ph type="title"/>
          </p:nvPr>
        </p:nvSpPr>
        <p:spPr>
          <a:xfrm>
            <a:off x="1154953" y="973668"/>
            <a:ext cx="10421351" cy="706964"/>
          </a:xfrm>
        </p:spPr>
        <p:txBody>
          <a:bodyPr/>
          <a:lstStyle/>
          <a:p>
            <a:r>
              <a:rPr lang="en-US" dirty="0"/>
              <a:t>Previous study of gene U2AF1L5 </a:t>
            </a:r>
          </a:p>
        </p:txBody>
      </p:sp>
      <p:sp>
        <p:nvSpPr>
          <p:cNvPr id="3" name="Content Placeholder 2">
            <a:extLst>
              <a:ext uri="{FF2B5EF4-FFF2-40B4-BE49-F238E27FC236}">
                <a16:creationId xmlns:a16="http://schemas.microsoft.com/office/drawing/2014/main" id="{31E10706-362D-3E44-870B-28816CF23B87}"/>
              </a:ext>
            </a:extLst>
          </p:cNvPr>
          <p:cNvSpPr>
            <a:spLocks noGrp="1"/>
          </p:cNvSpPr>
          <p:nvPr>
            <p:ph idx="1"/>
          </p:nvPr>
        </p:nvSpPr>
        <p:spPr>
          <a:xfrm>
            <a:off x="655081" y="2317030"/>
            <a:ext cx="10695669" cy="4247893"/>
          </a:xfrm>
        </p:spPr>
        <p:txBody>
          <a:bodyPr>
            <a:normAutofit/>
          </a:bodyPr>
          <a:lstStyle/>
          <a:p>
            <a:r>
              <a:rPr lang="en-US" dirty="0"/>
              <a:t>U2AF1L5 (U2 Small Nuclear RNA Auxiliary Factor 1 Like 5) is a Protein Coding gene and plays a critical role in RNA splicing and is located on </a:t>
            </a:r>
            <a:r>
              <a:rPr lang="en-US" dirty="0" err="1"/>
              <a:t>chr</a:t>
            </a:r>
            <a:r>
              <a:rPr lang="en-US" dirty="0"/>
              <a:t> 21. (https://</a:t>
            </a:r>
            <a:r>
              <a:rPr lang="en-US" dirty="0" err="1"/>
              <a:t>www.genecards.org</a:t>
            </a:r>
            <a:r>
              <a:rPr lang="en-US" dirty="0"/>
              <a:t>/</a:t>
            </a:r>
            <a:r>
              <a:rPr lang="en-US" dirty="0" err="1"/>
              <a:t>cgi</a:t>
            </a:r>
            <a:r>
              <a:rPr lang="en-US" dirty="0"/>
              <a:t>-bin/</a:t>
            </a:r>
            <a:r>
              <a:rPr lang="en-US" dirty="0" err="1"/>
              <a:t>carddisp.pl?gene</a:t>
            </a:r>
            <a:r>
              <a:rPr lang="en-US" dirty="0"/>
              <a:t>=U2AF1L5)</a:t>
            </a:r>
          </a:p>
          <a:p>
            <a:r>
              <a:rPr lang="en-US" dirty="0"/>
              <a:t>There is very limited information about U2AF1L5 function or its role in cancer (there are only two papers on </a:t>
            </a:r>
            <a:r>
              <a:rPr lang="en-US" dirty="0" err="1"/>
              <a:t>Pubmed</a:t>
            </a:r>
            <a:r>
              <a:rPr lang="en-US" dirty="0"/>
              <a:t>).</a:t>
            </a:r>
          </a:p>
          <a:p>
            <a:r>
              <a:rPr lang="en-US" dirty="0"/>
              <a:t>However, a recent paper (Zhao et al, </a:t>
            </a:r>
            <a:r>
              <a:rPr lang="en-US" i="1" dirty="0"/>
              <a:t>Frontiers in Oncology </a:t>
            </a:r>
            <a:r>
              <a:rPr lang="en-US" dirty="0"/>
              <a:t>2021) using machine learning from Nasopharyngeal carcinoma (NPC) RNA-</a:t>
            </a:r>
            <a:r>
              <a:rPr lang="en-US" dirty="0" err="1"/>
              <a:t>Seq</a:t>
            </a:r>
            <a:r>
              <a:rPr lang="en-US" dirty="0"/>
              <a:t> data identified U2AF1L5 as one of four genes able to predict NPC recurrence/metastasis. “Of the four mRNAs, two were protective mRNAs (GLB1L and MLF1) whose high expression was associated with better prognosis. In contrast, high expression of the remaining two mRNAs (</a:t>
            </a:r>
            <a:r>
              <a:rPr lang="en-US" dirty="0">
                <a:solidFill>
                  <a:srgbClr val="FF0000"/>
                </a:solidFill>
              </a:rPr>
              <a:t>U2AF1L5</a:t>
            </a:r>
            <a:r>
              <a:rPr lang="en-US" dirty="0"/>
              <a:t> and TMEM265) was associated with poor outcomes.”</a:t>
            </a:r>
          </a:p>
        </p:txBody>
      </p:sp>
    </p:spTree>
    <p:extLst>
      <p:ext uri="{BB962C8B-B14F-4D97-AF65-F5344CB8AC3E}">
        <p14:creationId xmlns:p14="http://schemas.microsoft.com/office/powerpoint/2010/main" val="815073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741CD-D626-A444-B288-FBE7A7320EAD}"/>
              </a:ext>
            </a:extLst>
          </p:cNvPr>
          <p:cNvSpPr>
            <a:spLocks noGrp="1"/>
          </p:cNvSpPr>
          <p:nvPr>
            <p:ph type="title"/>
          </p:nvPr>
        </p:nvSpPr>
        <p:spPr/>
        <p:txBody>
          <a:bodyPr/>
          <a:lstStyle/>
          <a:p>
            <a:r>
              <a:rPr lang="en-US" dirty="0"/>
              <a:t>Previous study of genes U2AF1L5 </a:t>
            </a:r>
          </a:p>
        </p:txBody>
      </p:sp>
      <p:pic>
        <p:nvPicPr>
          <p:cNvPr id="4" name="Picture 3">
            <a:extLst>
              <a:ext uri="{FF2B5EF4-FFF2-40B4-BE49-F238E27FC236}">
                <a16:creationId xmlns:a16="http://schemas.microsoft.com/office/drawing/2014/main" id="{B5265869-9CDE-FC49-862C-EBD5F8B3A166}"/>
              </a:ext>
            </a:extLst>
          </p:cNvPr>
          <p:cNvPicPr>
            <a:picLocks noChangeAspect="1"/>
          </p:cNvPicPr>
          <p:nvPr/>
        </p:nvPicPr>
        <p:blipFill rotWithShape="1">
          <a:blip r:embed="rId3"/>
          <a:srcRect t="1" r="35448" b="52851"/>
          <a:stretch/>
        </p:blipFill>
        <p:spPr>
          <a:xfrm>
            <a:off x="100059" y="2311146"/>
            <a:ext cx="5869526" cy="3455670"/>
          </a:xfrm>
          <a:prstGeom prst="rect">
            <a:avLst/>
          </a:prstGeom>
        </p:spPr>
      </p:pic>
      <p:pic>
        <p:nvPicPr>
          <p:cNvPr id="5" name="Picture 4">
            <a:extLst>
              <a:ext uri="{FF2B5EF4-FFF2-40B4-BE49-F238E27FC236}">
                <a16:creationId xmlns:a16="http://schemas.microsoft.com/office/drawing/2014/main" id="{14937564-CCC3-0E44-B2B3-B08689E584AA}"/>
              </a:ext>
            </a:extLst>
          </p:cNvPr>
          <p:cNvPicPr>
            <a:picLocks noChangeAspect="1"/>
          </p:cNvPicPr>
          <p:nvPr/>
        </p:nvPicPr>
        <p:blipFill rotWithShape="1">
          <a:blip r:embed="rId3"/>
          <a:srcRect t="47148" r="45654"/>
          <a:stretch/>
        </p:blipFill>
        <p:spPr>
          <a:xfrm>
            <a:off x="6096697" y="2278872"/>
            <a:ext cx="4449383" cy="3487944"/>
          </a:xfrm>
          <a:prstGeom prst="rect">
            <a:avLst/>
          </a:prstGeom>
        </p:spPr>
      </p:pic>
      <p:sp>
        <p:nvSpPr>
          <p:cNvPr id="6" name="TextBox 5">
            <a:extLst>
              <a:ext uri="{FF2B5EF4-FFF2-40B4-BE49-F238E27FC236}">
                <a16:creationId xmlns:a16="http://schemas.microsoft.com/office/drawing/2014/main" id="{F9A63A39-0DDD-9641-B089-178BF8946C68}"/>
              </a:ext>
            </a:extLst>
          </p:cNvPr>
          <p:cNvSpPr txBox="1"/>
          <p:nvPr/>
        </p:nvSpPr>
        <p:spPr>
          <a:xfrm>
            <a:off x="472240" y="5766816"/>
            <a:ext cx="5497345" cy="923330"/>
          </a:xfrm>
          <a:prstGeom prst="rect">
            <a:avLst/>
          </a:prstGeom>
          <a:noFill/>
        </p:spPr>
        <p:txBody>
          <a:bodyPr wrap="square" rtlCol="0">
            <a:spAutoFit/>
          </a:bodyPr>
          <a:lstStyle/>
          <a:p>
            <a:r>
              <a:rPr lang="en-US" dirty="0"/>
              <a:t>U2AF1L5 was expressed higher in NPC that had recurrence/metastasis (RM) compared to NPC with no RM.</a:t>
            </a:r>
          </a:p>
        </p:txBody>
      </p:sp>
      <p:sp>
        <p:nvSpPr>
          <p:cNvPr id="7" name="TextBox 6">
            <a:extLst>
              <a:ext uri="{FF2B5EF4-FFF2-40B4-BE49-F238E27FC236}">
                <a16:creationId xmlns:a16="http://schemas.microsoft.com/office/drawing/2014/main" id="{424AE54D-9513-DE42-BFEF-65E00DA8EA4B}"/>
              </a:ext>
            </a:extLst>
          </p:cNvPr>
          <p:cNvSpPr txBox="1"/>
          <p:nvPr/>
        </p:nvSpPr>
        <p:spPr>
          <a:xfrm>
            <a:off x="6435970" y="5766816"/>
            <a:ext cx="5861538" cy="646331"/>
          </a:xfrm>
          <a:prstGeom prst="rect">
            <a:avLst/>
          </a:prstGeom>
          <a:noFill/>
        </p:spPr>
        <p:txBody>
          <a:bodyPr wrap="square" rtlCol="0">
            <a:spAutoFit/>
          </a:bodyPr>
          <a:lstStyle/>
          <a:p>
            <a:r>
              <a:rPr lang="en-US" dirty="0"/>
              <a:t>A 4-gene machine learning model that includes U2A51LF  was associated with NPC patient survival.</a:t>
            </a:r>
          </a:p>
        </p:txBody>
      </p:sp>
      <p:sp>
        <p:nvSpPr>
          <p:cNvPr id="8" name="Rectangle 7">
            <a:extLst>
              <a:ext uri="{FF2B5EF4-FFF2-40B4-BE49-F238E27FC236}">
                <a16:creationId xmlns:a16="http://schemas.microsoft.com/office/drawing/2014/main" id="{2DC89046-9569-5949-AA34-36F158654710}"/>
              </a:ext>
            </a:extLst>
          </p:cNvPr>
          <p:cNvSpPr/>
          <p:nvPr/>
        </p:nvSpPr>
        <p:spPr>
          <a:xfrm>
            <a:off x="9495059" y="2157257"/>
            <a:ext cx="2561663" cy="307777"/>
          </a:xfrm>
          <a:prstGeom prst="rect">
            <a:avLst/>
          </a:prstGeom>
        </p:spPr>
        <p:txBody>
          <a:bodyPr wrap="none">
            <a:spAutoFit/>
          </a:bodyPr>
          <a:lstStyle/>
          <a:p>
            <a:r>
              <a:rPr lang="en-US" sz="1400" dirty="0">
                <a:solidFill>
                  <a:srgbClr val="2F4A8B"/>
                </a:solidFill>
                <a:latin typeface="arial" panose="020B0604020202020204" pitchFamily="34" charset="0"/>
              </a:rPr>
              <a:t>Front. Oncol.</a:t>
            </a:r>
            <a:r>
              <a:rPr lang="en-US" sz="1400" dirty="0">
                <a:solidFill>
                  <a:srgbClr val="000000"/>
                </a:solidFill>
                <a:latin typeface="arial" panose="020B0604020202020204" pitchFamily="34" charset="0"/>
              </a:rPr>
              <a:t> 2021 August 07.</a:t>
            </a:r>
            <a:endParaRPr lang="en-US" sz="1400" dirty="0"/>
          </a:p>
        </p:txBody>
      </p:sp>
    </p:spTree>
    <p:extLst>
      <p:ext uri="{BB962C8B-B14F-4D97-AF65-F5344CB8AC3E}">
        <p14:creationId xmlns:p14="http://schemas.microsoft.com/office/powerpoint/2010/main" val="1853491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F439-CA5A-B640-904A-4A36937339B4}"/>
              </a:ext>
            </a:extLst>
          </p:cNvPr>
          <p:cNvSpPr>
            <a:spLocks noGrp="1"/>
          </p:cNvSpPr>
          <p:nvPr>
            <p:ph type="title"/>
          </p:nvPr>
        </p:nvSpPr>
        <p:spPr/>
        <p:txBody>
          <a:bodyPr/>
          <a:lstStyle/>
          <a:p>
            <a:r>
              <a:rPr lang="en-US" dirty="0"/>
              <a:t>Conclusions &amp; future studies</a:t>
            </a:r>
          </a:p>
        </p:txBody>
      </p:sp>
      <p:sp>
        <p:nvSpPr>
          <p:cNvPr id="3" name="Content Placeholder 2">
            <a:extLst>
              <a:ext uri="{FF2B5EF4-FFF2-40B4-BE49-F238E27FC236}">
                <a16:creationId xmlns:a16="http://schemas.microsoft.com/office/drawing/2014/main" id="{A94C6B5B-6F90-DB48-A273-F88E99A0C048}"/>
              </a:ext>
            </a:extLst>
          </p:cNvPr>
          <p:cNvSpPr>
            <a:spLocks noGrp="1"/>
          </p:cNvSpPr>
          <p:nvPr>
            <p:ph idx="1"/>
          </p:nvPr>
        </p:nvSpPr>
        <p:spPr>
          <a:xfrm>
            <a:off x="654909" y="2150076"/>
            <a:ext cx="10886302" cy="4930346"/>
          </a:xfrm>
        </p:spPr>
        <p:txBody>
          <a:bodyPr>
            <a:normAutofit fontScale="92500" lnSpcReduction="10000"/>
          </a:bodyPr>
          <a:lstStyle/>
          <a:p>
            <a:r>
              <a:rPr lang="en-US" sz="2000" dirty="0"/>
              <a:t>Conclusions</a:t>
            </a:r>
          </a:p>
          <a:p>
            <a:pPr lvl="1"/>
            <a:r>
              <a:rPr lang="en-US" dirty="0"/>
              <a:t>RFPL3S and U2AF1L5 were expressed significantly higher in the African American group than the European American group.</a:t>
            </a:r>
          </a:p>
          <a:p>
            <a:pPr lvl="1"/>
            <a:r>
              <a:rPr lang="en-US" dirty="0"/>
              <a:t>Limited information is available about these genes’ function.</a:t>
            </a:r>
          </a:p>
          <a:p>
            <a:pPr lvl="1"/>
            <a:r>
              <a:rPr lang="en-US" dirty="0"/>
              <a:t>However, two recent studies in lung cancer and Nasopharyngeal carcinoma (NPC) support the hypothesis that increased the expression of these genes is associated with recurrence, metastasis, and poor survival.</a:t>
            </a:r>
          </a:p>
          <a:p>
            <a:pPr lvl="1"/>
            <a:r>
              <a:rPr lang="en-US" dirty="0"/>
              <a:t>I hypothesize that the health disparity observed in African American men with prostate cancer may be due to higher expression of these genes, and that they may be useful markers for prostate cancer prognosis and/or may served as novel drug-treatment targets. This data suggests that differential gene expression between African American men and European American men may influence the severity and survival of prostate cancer.</a:t>
            </a:r>
          </a:p>
          <a:p>
            <a:r>
              <a:rPr lang="en-US" sz="2000" dirty="0"/>
              <a:t>Future studies</a:t>
            </a:r>
          </a:p>
          <a:p>
            <a:pPr lvl="1"/>
            <a:r>
              <a:rPr lang="en-US" dirty="0"/>
              <a:t>Assess RFPL3S and U2AF1L5 expression in additional samples or independent datasets.</a:t>
            </a:r>
          </a:p>
          <a:p>
            <a:pPr lvl="1"/>
            <a:r>
              <a:rPr lang="en-US" dirty="0"/>
              <a:t>Perform laboratory studies in cancer cell lines or animal models to determine the effect of RFPL3S and U2AF1L5 overexpression.</a:t>
            </a:r>
          </a:p>
          <a:p>
            <a:pPr lvl="1"/>
            <a:r>
              <a:rPr lang="en-US" dirty="0"/>
              <a:t>Evaluate if RFPL3S and U2AF1L5 expression is related to vitamin D levels (another part of this dataset that was not analyzed for my project).</a:t>
            </a:r>
          </a:p>
        </p:txBody>
      </p:sp>
    </p:spTree>
    <p:extLst>
      <p:ext uri="{BB962C8B-B14F-4D97-AF65-F5344CB8AC3E}">
        <p14:creationId xmlns:p14="http://schemas.microsoft.com/office/powerpoint/2010/main" val="699937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4A36-8473-C547-845C-2547B7C59A82}"/>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0D2EBE38-C99B-5044-8EB1-7E394F2EE0D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996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27AD-7354-2C4B-8B98-E6E81F58ECE9}"/>
              </a:ext>
            </a:extLst>
          </p:cNvPr>
          <p:cNvSpPr>
            <a:spLocks noGrp="1"/>
          </p:cNvSpPr>
          <p:nvPr>
            <p:ph type="title"/>
          </p:nvPr>
        </p:nvSpPr>
        <p:spPr/>
        <p:txBody>
          <a:bodyPr/>
          <a:lstStyle/>
          <a:p>
            <a:r>
              <a:rPr lang="en-US" dirty="0"/>
              <a:t>Article</a:t>
            </a:r>
          </a:p>
        </p:txBody>
      </p:sp>
      <p:sp>
        <p:nvSpPr>
          <p:cNvPr id="3" name="Content Placeholder 2">
            <a:extLst>
              <a:ext uri="{FF2B5EF4-FFF2-40B4-BE49-F238E27FC236}">
                <a16:creationId xmlns:a16="http://schemas.microsoft.com/office/drawing/2014/main" id="{C2A7A428-CDCA-7044-8889-FEFFD06C20BB}"/>
              </a:ext>
            </a:extLst>
          </p:cNvPr>
          <p:cNvSpPr>
            <a:spLocks noGrp="1"/>
          </p:cNvSpPr>
          <p:nvPr>
            <p:ph idx="1"/>
          </p:nvPr>
        </p:nvSpPr>
        <p:spPr>
          <a:xfrm>
            <a:off x="724172" y="2768392"/>
            <a:ext cx="9622974" cy="3416300"/>
          </a:xfrm>
        </p:spPr>
        <p:txBody>
          <a:bodyPr/>
          <a:lstStyle/>
          <a:p>
            <a:r>
              <a:rPr lang="en-US" dirty="0"/>
              <a:t>Patients have undergone a prostate biopsy.</a:t>
            </a:r>
          </a:p>
          <a:p>
            <a:r>
              <a:rPr lang="en-US" dirty="0"/>
              <a:t>33 African American Men and 27 European American men, 60 subjects in total.</a:t>
            </a:r>
          </a:p>
          <a:p>
            <a:pPr marL="0" indent="0">
              <a:buNone/>
            </a:pPr>
            <a:endParaRPr lang="en-US" dirty="0"/>
          </a:p>
          <a:p>
            <a:r>
              <a:rPr lang="en-US" dirty="0"/>
              <a:t>My project:</a:t>
            </a:r>
          </a:p>
          <a:p>
            <a:pPr lvl="1"/>
            <a:r>
              <a:rPr lang="en-US" dirty="0"/>
              <a:t>8 samples from African American  men.</a:t>
            </a:r>
          </a:p>
          <a:p>
            <a:pPr lvl="1"/>
            <a:r>
              <a:rPr lang="en-US" dirty="0"/>
              <a:t>8 samples from European American men.</a:t>
            </a:r>
          </a:p>
          <a:p>
            <a:r>
              <a:rPr lang="en-US" dirty="0"/>
              <a:t>These samples included subjects with both high and low vitamin D levels. However, for this project, I only evaluated ancestry and included equal H/L vitamin D subjects in both groups.</a:t>
            </a:r>
          </a:p>
        </p:txBody>
      </p:sp>
      <p:pic>
        <p:nvPicPr>
          <p:cNvPr id="4" name="Picture 3">
            <a:extLst>
              <a:ext uri="{FF2B5EF4-FFF2-40B4-BE49-F238E27FC236}">
                <a16:creationId xmlns:a16="http://schemas.microsoft.com/office/drawing/2014/main" id="{EDFD94EF-6A68-2343-A185-021D745B3631}"/>
              </a:ext>
            </a:extLst>
          </p:cNvPr>
          <p:cNvPicPr>
            <a:picLocks noChangeAspect="1"/>
          </p:cNvPicPr>
          <p:nvPr/>
        </p:nvPicPr>
        <p:blipFill>
          <a:blip r:embed="rId3"/>
          <a:stretch>
            <a:fillRect/>
          </a:stretch>
        </p:blipFill>
        <p:spPr>
          <a:xfrm>
            <a:off x="4831492" y="-1"/>
            <a:ext cx="7360508" cy="2611267"/>
          </a:xfrm>
          <a:prstGeom prst="rect">
            <a:avLst/>
          </a:prstGeom>
        </p:spPr>
      </p:pic>
      <p:sp>
        <p:nvSpPr>
          <p:cNvPr id="5" name="TextBox 4">
            <a:extLst>
              <a:ext uri="{FF2B5EF4-FFF2-40B4-BE49-F238E27FC236}">
                <a16:creationId xmlns:a16="http://schemas.microsoft.com/office/drawing/2014/main" id="{C606AA1E-E8B7-D447-A550-5FF0A3CE04CD}"/>
              </a:ext>
            </a:extLst>
          </p:cNvPr>
          <p:cNvSpPr txBox="1"/>
          <p:nvPr/>
        </p:nvSpPr>
        <p:spPr>
          <a:xfrm>
            <a:off x="-29978" y="6624118"/>
            <a:ext cx="4357283" cy="407804"/>
          </a:xfrm>
          <a:prstGeom prst="rect">
            <a:avLst/>
          </a:prstGeom>
          <a:noFill/>
        </p:spPr>
        <p:txBody>
          <a:bodyPr wrap="none" rtlCol="0">
            <a:spAutoFit/>
          </a:bodyPr>
          <a:lstStyle/>
          <a:p>
            <a:r>
              <a:rPr lang="en-US" sz="1000" i="1" dirty="0"/>
              <a:t>https://</a:t>
            </a:r>
            <a:r>
              <a:rPr lang="en-US" sz="1000" i="1" dirty="0" err="1"/>
              <a:t>www.ncbi.nlm.nih.gov</a:t>
            </a:r>
            <a:r>
              <a:rPr lang="en-US" sz="1000" i="1" dirty="0"/>
              <a:t>/geo/query/</a:t>
            </a:r>
            <a:r>
              <a:rPr lang="en-US" sz="1000" i="1" dirty="0" err="1"/>
              <a:t>acc.cgi?acc</a:t>
            </a:r>
            <a:r>
              <a:rPr lang="en-US" sz="1000" i="1" dirty="0"/>
              <a:t>=GSE138503</a:t>
            </a:r>
            <a:endParaRPr lang="en-US" sz="1000" dirty="0"/>
          </a:p>
          <a:p>
            <a:endParaRPr lang="en-US" sz="1050" dirty="0"/>
          </a:p>
        </p:txBody>
      </p:sp>
      <p:sp>
        <p:nvSpPr>
          <p:cNvPr id="6" name="Rectangle 5">
            <a:extLst>
              <a:ext uri="{FF2B5EF4-FFF2-40B4-BE49-F238E27FC236}">
                <a16:creationId xmlns:a16="http://schemas.microsoft.com/office/drawing/2014/main" id="{0A0CE794-CF7C-B341-BE2A-099BF48B9B62}"/>
              </a:ext>
            </a:extLst>
          </p:cNvPr>
          <p:cNvSpPr/>
          <p:nvPr/>
        </p:nvSpPr>
        <p:spPr>
          <a:xfrm>
            <a:off x="9156357" y="6254786"/>
            <a:ext cx="2842054" cy="369332"/>
          </a:xfrm>
          <a:prstGeom prst="rect">
            <a:avLst/>
          </a:prstGeom>
        </p:spPr>
        <p:txBody>
          <a:bodyPr wrap="square">
            <a:spAutoFit/>
          </a:bodyPr>
          <a:lstStyle/>
          <a:p>
            <a:r>
              <a:rPr lang="en-US" dirty="0">
                <a:solidFill>
                  <a:srgbClr val="2F4A8B"/>
                </a:solidFill>
                <a:latin typeface="arial" panose="020B0604020202020204" pitchFamily="34" charset="0"/>
              </a:rPr>
              <a:t>Cancers. </a:t>
            </a:r>
            <a:r>
              <a:rPr lang="en-US" dirty="0">
                <a:solidFill>
                  <a:srgbClr val="000000"/>
                </a:solidFill>
                <a:latin typeface="arial" panose="020B0604020202020204" pitchFamily="34" charset="0"/>
              </a:rPr>
              <a:t> 2021, 13, 5143</a:t>
            </a:r>
            <a:endParaRPr lang="en-US" dirty="0"/>
          </a:p>
        </p:txBody>
      </p:sp>
    </p:spTree>
    <p:extLst>
      <p:ext uri="{BB962C8B-B14F-4D97-AF65-F5344CB8AC3E}">
        <p14:creationId xmlns:p14="http://schemas.microsoft.com/office/powerpoint/2010/main" val="556249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0A71-B358-904A-9AA2-48254772713D}"/>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534B01C2-FEDE-D44A-AD5C-A3E5173D52E8}"/>
              </a:ext>
            </a:extLst>
          </p:cNvPr>
          <p:cNvSpPr>
            <a:spLocks noGrp="1"/>
          </p:cNvSpPr>
          <p:nvPr>
            <p:ph idx="1"/>
          </p:nvPr>
        </p:nvSpPr>
        <p:spPr>
          <a:xfrm>
            <a:off x="1135905" y="2603500"/>
            <a:ext cx="10160746" cy="3416300"/>
          </a:xfrm>
        </p:spPr>
        <p:txBody>
          <a:bodyPr/>
          <a:lstStyle/>
          <a:p>
            <a:r>
              <a:rPr lang="en-US" dirty="0"/>
              <a:t>Certain genes are associated with the severity of prostate cancer which cause the racial disparities between African American men and European American men.</a:t>
            </a:r>
          </a:p>
        </p:txBody>
      </p:sp>
    </p:spTree>
    <p:extLst>
      <p:ext uri="{BB962C8B-B14F-4D97-AF65-F5344CB8AC3E}">
        <p14:creationId xmlns:p14="http://schemas.microsoft.com/office/powerpoint/2010/main" val="1861817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1BB7-A556-D045-8EEF-3952F8016D9F}"/>
              </a:ext>
            </a:extLst>
          </p:cNvPr>
          <p:cNvSpPr>
            <a:spLocks noGrp="1"/>
          </p:cNvSpPr>
          <p:nvPr>
            <p:ph type="title"/>
          </p:nvPr>
        </p:nvSpPr>
        <p:spPr/>
        <p:txBody>
          <a:bodyPr/>
          <a:lstStyle/>
          <a:p>
            <a:r>
              <a:rPr lang="en-US" dirty="0"/>
              <a:t>Sequencing source</a:t>
            </a:r>
          </a:p>
        </p:txBody>
      </p:sp>
      <p:sp>
        <p:nvSpPr>
          <p:cNvPr id="6" name="Rectangle 5">
            <a:extLst>
              <a:ext uri="{FF2B5EF4-FFF2-40B4-BE49-F238E27FC236}">
                <a16:creationId xmlns:a16="http://schemas.microsoft.com/office/drawing/2014/main" id="{31A22621-A00D-8E44-A0A1-2783255A56C8}"/>
              </a:ext>
            </a:extLst>
          </p:cNvPr>
          <p:cNvSpPr/>
          <p:nvPr/>
        </p:nvSpPr>
        <p:spPr>
          <a:xfrm>
            <a:off x="7435121" y="6596390"/>
            <a:ext cx="8229600" cy="261610"/>
          </a:xfrm>
          <a:prstGeom prst="rect">
            <a:avLst/>
          </a:prstGeom>
        </p:spPr>
        <p:txBody>
          <a:bodyPr wrap="square">
            <a:spAutoFit/>
          </a:bodyPr>
          <a:lstStyle/>
          <a:p>
            <a:r>
              <a:rPr lang="en-US" sz="1100" dirty="0"/>
              <a:t>https://</a:t>
            </a:r>
            <a:r>
              <a:rPr lang="en-US" sz="1100" dirty="0" err="1"/>
              <a:t>www.ncbi.nlm.nih.gov</a:t>
            </a:r>
            <a:r>
              <a:rPr lang="en-US" sz="1100" dirty="0"/>
              <a:t>/geo/query/</a:t>
            </a:r>
            <a:r>
              <a:rPr lang="en-US" sz="1100" dirty="0" err="1"/>
              <a:t>acc.cgi?acc</a:t>
            </a:r>
            <a:r>
              <a:rPr lang="en-US" sz="1100" dirty="0"/>
              <a:t>=GSE138503</a:t>
            </a:r>
          </a:p>
        </p:txBody>
      </p:sp>
      <p:graphicFrame>
        <p:nvGraphicFramePr>
          <p:cNvPr id="12" name="Content Placeholder 11">
            <a:extLst>
              <a:ext uri="{FF2B5EF4-FFF2-40B4-BE49-F238E27FC236}">
                <a16:creationId xmlns:a16="http://schemas.microsoft.com/office/drawing/2014/main" id="{60A79884-2D6B-1045-8172-7DAA1644F621}"/>
              </a:ext>
            </a:extLst>
          </p:cNvPr>
          <p:cNvGraphicFramePr>
            <a:graphicFrameLocks noGrp="1"/>
          </p:cNvGraphicFramePr>
          <p:nvPr>
            <p:ph idx="1"/>
            <p:extLst>
              <p:ext uri="{D42A27DB-BD31-4B8C-83A1-F6EECF244321}">
                <p14:modId xmlns:p14="http://schemas.microsoft.com/office/powerpoint/2010/main" val="3361155852"/>
              </p:ext>
            </p:extLst>
          </p:nvPr>
        </p:nvGraphicFramePr>
        <p:xfrm>
          <a:off x="1154953" y="1843796"/>
          <a:ext cx="9585316" cy="4752594"/>
        </p:xfrm>
        <a:graphic>
          <a:graphicData uri="http://schemas.openxmlformats.org/drawingml/2006/table">
            <a:tbl>
              <a:tblPr firstRow="1" firstCol="1" bandRow="1">
                <a:tableStyleId>{5C22544A-7EE6-4342-B048-85BDC9FD1C3A}</a:tableStyleId>
              </a:tblPr>
              <a:tblGrid>
                <a:gridCol w="1272063">
                  <a:extLst>
                    <a:ext uri="{9D8B030D-6E8A-4147-A177-3AD203B41FA5}">
                      <a16:colId xmlns:a16="http://schemas.microsoft.com/office/drawing/2014/main" val="3695422486"/>
                    </a:ext>
                  </a:extLst>
                </a:gridCol>
                <a:gridCol w="1733593">
                  <a:extLst>
                    <a:ext uri="{9D8B030D-6E8A-4147-A177-3AD203B41FA5}">
                      <a16:colId xmlns:a16="http://schemas.microsoft.com/office/drawing/2014/main" val="3697210710"/>
                    </a:ext>
                  </a:extLst>
                </a:gridCol>
                <a:gridCol w="1271247">
                  <a:extLst>
                    <a:ext uri="{9D8B030D-6E8A-4147-A177-3AD203B41FA5}">
                      <a16:colId xmlns:a16="http://schemas.microsoft.com/office/drawing/2014/main" val="1408318522"/>
                    </a:ext>
                  </a:extLst>
                </a:gridCol>
                <a:gridCol w="1382144">
                  <a:extLst>
                    <a:ext uri="{9D8B030D-6E8A-4147-A177-3AD203B41FA5}">
                      <a16:colId xmlns:a16="http://schemas.microsoft.com/office/drawing/2014/main" val="2170612191"/>
                    </a:ext>
                  </a:extLst>
                </a:gridCol>
                <a:gridCol w="2196754">
                  <a:extLst>
                    <a:ext uri="{9D8B030D-6E8A-4147-A177-3AD203B41FA5}">
                      <a16:colId xmlns:a16="http://schemas.microsoft.com/office/drawing/2014/main" val="4253762356"/>
                    </a:ext>
                  </a:extLst>
                </a:gridCol>
                <a:gridCol w="1729515">
                  <a:extLst>
                    <a:ext uri="{9D8B030D-6E8A-4147-A177-3AD203B41FA5}">
                      <a16:colId xmlns:a16="http://schemas.microsoft.com/office/drawing/2014/main" val="3534614171"/>
                    </a:ext>
                  </a:extLst>
                </a:gridCol>
              </a:tblGrid>
              <a:tr h="264033">
                <a:tc gridSpan="6">
                  <a:txBody>
                    <a:bodyPr/>
                    <a:lstStyle/>
                    <a:p>
                      <a:pPr algn="ctr">
                        <a:spcAft>
                          <a:spcPts val="0"/>
                        </a:spcAft>
                      </a:pPr>
                      <a:r>
                        <a:rPr lang="en-US" sz="1200">
                          <a:effectLst/>
                        </a:rPr>
                        <a:t>Series GSE138503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61720925"/>
                  </a:ext>
                </a:extLst>
              </a:tr>
              <a:tr h="264033">
                <a:tc>
                  <a:txBody>
                    <a:bodyPr/>
                    <a:lstStyle/>
                    <a:p>
                      <a:pPr>
                        <a:spcAft>
                          <a:spcPts val="0"/>
                        </a:spcAft>
                      </a:pPr>
                      <a:r>
                        <a:rPr lang="en-US" sz="1200">
                          <a:effectLst/>
                        </a:rPr>
                        <a:t>Sample</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Sample name</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SRA</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 ID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Single end or 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Sample new name</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992689647"/>
                  </a:ext>
                </a:extLst>
              </a:tr>
              <a:tr h="264033">
                <a:tc>
                  <a:txBody>
                    <a:bodyPr/>
                    <a:lstStyle/>
                    <a:p>
                      <a:pPr>
                        <a:spcAft>
                          <a:spcPts val="0"/>
                        </a:spcAft>
                      </a:pPr>
                      <a:r>
                        <a:rPr lang="en-US" sz="1200">
                          <a:effectLst/>
                        </a:rPr>
                        <a:t>GSM4109968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AA: 2973__7</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SRX6957518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SRR10238300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AHS1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164352987"/>
                  </a:ext>
                </a:extLst>
              </a:tr>
              <a:tr h="264033">
                <a:tc>
                  <a:txBody>
                    <a:bodyPr/>
                    <a:lstStyle/>
                    <a:p>
                      <a:pPr>
                        <a:spcAft>
                          <a:spcPts val="0"/>
                        </a:spcAft>
                      </a:pPr>
                      <a:r>
                        <a:rPr lang="en-US" sz="1200">
                          <a:effectLst/>
                        </a:rPr>
                        <a:t>GSM4109975</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AA: 2980__14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SRX6957525</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SRR10238307</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AHS2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811055201"/>
                  </a:ext>
                </a:extLst>
              </a:tr>
              <a:tr h="264033">
                <a:tc>
                  <a:txBody>
                    <a:bodyPr/>
                    <a:lstStyle/>
                    <a:p>
                      <a:pPr>
                        <a:spcAft>
                          <a:spcPts val="0"/>
                        </a:spcAft>
                      </a:pPr>
                      <a:r>
                        <a:rPr lang="en-US" sz="1200">
                          <a:effectLst/>
                        </a:rPr>
                        <a:t>GSM4109994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AA: 3001__38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SRX6957544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SRR10238326</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AHS3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29435371"/>
                  </a:ext>
                </a:extLst>
              </a:tr>
              <a:tr h="264033">
                <a:tc>
                  <a:txBody>
                    <a:bodyPr/>
                    <a:lstStyle/>
                    <a:p>
                      <a:pPr>
                        <a:spcAft>
                          <a:spcPts val="0"/>
                        </a:spcAft>
                      </a:pPr>
                      <a:r>
                        <a:rPr lang="en-US" sz="1200">
                          <a:effectLst/>
                        </a:rPr>
                        <a:t>GSM4109997</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AA: 3027__41_S2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SRX6957547</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SRR10238329</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AHS4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047422073"/>
                  </a:ext>
                </a:extLst>
              </a:tr>
              <a:tr h="264033">
                <a:tc>
                  <a:txBody>
                    <a:bodyPr/>
                    <a:lstStyle/>
                    <a:p>
                      <a:pPr>
                        <a:spcAft>
                          <a:spcPts val="0"/>
                        </a:spcAft>
                      </a:pPr>
                      <a:r>
                        <a:rPr lang="en-US" sz="1200">
                          <a:effectLst/>
                        </a:rPr>
                        <a:t>GSM4109996</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AA: 3026__40_S1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SRX6957546</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SRR10238328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ALS1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950468149"/>
                  </a:ext>
                </a:extLst>
              </a:tr>
              <a:tr h="264033">
                <a:tc>
                  <a:txBody>
                    <a:bodyPr/>
                    <a:lstStyle/>
                    <a:p>
                      <a:pPr>
                        <a:spcAft>
                          <a:spcPts val="0"/>
                        </a:spcAft>
                      </a:pPr>
                      <a:r>
                        <a:rPr lang="en-US" sz="1200">
                          <a:effectLst/>
                        </a:rPr>
                        <a:t>GSM4109999</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AA: 3029__43_S4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SRX6957549</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SRR10238331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ALS2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056518472"/>
                  </a:ext>
                </a:extLst>
              </a:tr>
              <a:tr h="264033">
                <a:tc>
                  <a:txBody>
                    <a:bodyPr/>
                    <a:lstStyle/>
                    <a:p>
                      <a:pPr>
                        <a:spcAft>
                          <a:spcPts val="0"/>
                        </a:spcAft>
                      </a:pPr>
                      <a:r>
                        <a:rPr lang="en-US" sz="1200">
                          <a:effectLst/>
                        </a:rPr>
                        <a:t>GSM4110002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AA: 3033__49_S8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SRX6957552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SRR10238334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ALS3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212175022"/>
                  </a:ext>
                </a:extLst>
              </a:tr>
              <a:tr h="264033">
                <a:tc>
                  <a:txBody>
                    <a:bodyPr/>
                    <a:lstStyle/>
                    <a:p>
                      <a:pPr>
                        <a:spcAft>
                          <a:spcPts val="0"/>
                        </a:spcAft>
                      </a:pPr>
                      <a:r>
                        <a:rPr lang="en-US" sz="1200">
                          <a:effectLst/>
                        </a:rPr>
                        <a:t>GSM4110003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AA: 3034__52_S9</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SRX6957553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SRR10238335</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ALS4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724176518"/>
                  </a:ext>
                </a:extLst>
              </a:tr>
              <a:tr h="264033">
                <a:tc>
                  <a:txBody>
                    <a:bodyPr/>
                    <a:lstStyle/>
                    <a:p>
                      <a:pPr>
                        <a:spcAft>
                          <a:spcPts val="0"/>
                        </a:spcAft>
                      </a:pPr>
                      <a:r>
                        <a:rPr lang="en-US" sz="1200">
                          <a:effectLst/>
                        </a:rPr>
                        <a:t>GSM4109969</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EA: 2974__8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SRX6957519</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SRR10238301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EHS1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37176102"/>
                  </a:ext>
                </a:extLst>
              </a:tr>
              <a:tr h="264033">
                <a:tc>
                  <a:txBody>
                    <a:bodyPr/>
                    <a:lstStyle/>
                    <a:p>
                      <a:pPr>
                        <a:spcAft>
                          <a:spcPts val="0"/>
                        </a:spcAft>
                      </a:pPr>
                      <a:r>
                        <a:rPr lang="en-US" sz="1200">
                          <a:effectLst/>
                        </a:rPr>
                        <a:t>GSM4109973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EA: 2978__12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SRX6957523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SRR10238305</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EHS2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006371865"/>
                  </a:ext>
                </a:extLst>
              </a:tr>
              <a:tr h="264033">
                <a:tc>
                  <a:txBody>
                    <a:bodyPr/>
                    <a:lstStyle/>
                    <a:p>
                      <a:pPr>
                        <a:spcAft>
                          <a:spcPts val="0"/>
                        </a:spcAft>
                      </a:pPr>
                      <a:r>
                        <a:rPr lang="en-US" sz="1200">
                          <a:effectLst/>
                        </a:rPr>
                        <a:t>GSM4109976</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EA: 2981__15</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SRX6957526</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SRR10238308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EHS3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729514090"/>
                  </a:ext>
                </a:extLst>
              </a:tr>
              <a:tr h="264033">
                <a:tc>
                  <a:txBody>
                    <a:bodyPr/>
                    <a:lstStyle/>
                    <a:p>
                      <a:pPr>
                        <a:spcAft>
                          <a:spcPts val="0"/>
                        </a:spcAft>
                      </a:pPr>
                      <a:r>
                        <a:rPr lang="en-US" sz="1200">
                          <a:effectLst/>
                        </a:rPr>
                        <a:t>GSM4109990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EA: 2997__34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SRX6957540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SRR10238322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EHS4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089845251"/>
                  </a:ext>
                </a:extLst>
              </a:tr>
              <a:tr h="264033">
                <a:tc>
                  <a:txBody>
                    <a:bodyPr/>
                    <a:lstStyle/>
                    <a:p>
                      <a:pPr>
                        <a:spcAft>
                          <a:spcPts val="0"/>
                        </a:spcAft>
                      </a:pPr>
                      <a:r>
                        <a:rPr lang="en-US" sz="1200">
                          <a:effectLst/>
                        </a:rPr>
                        <a:t>GSM4109967</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EA: 2972__6</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SRX6957517</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SRR10238299</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ELS1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813369208"/>
                  </a:ext>
                </a:extLst>
              </a:tr>
              <a:tr h="264033">
                <a:tc>
                  <a:txBody>
                    <a:bodyPr/>
                    <a:lstStyle/>
                    <a:p>
                      <a:pPr>
                        <a:spcAft>
                          <a:spcPts val="0"/>
                        </a:spcAft>
                      </a:pPr>
                      <a:r>
                        <a:rPr lang="en-US" sz="1200">
                          <a:effectLst/>
                        </a:rPr>
                        <a:t>GSM4110001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EA: 3031__45_S6</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SRX6957551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SRR10238333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ELS2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76110155"/>
                  </a:ext>
                </a:extLst>
              </a:tr>
              <a:tr h="264033">
                <a:tc>
                  <a:txBody>
                    <a:bodyPr/>
                    <a:lstStyle/>
                    <a:p>
                      <a:pPr>
                        <a:spcAft>
                          <a:spcPts val="0"/>
                        </a:spcAft>
                      </a:pPr>
                      <a:r>
                        <a:rPr lang="en-US" sz="1200">
                          <a:effectLst/>
                        </a:rPr>
                        <a:t>GSM4110006</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EA: 3037__56_S12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SRX6957556</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SRR10238338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ELS3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983833217"/>
                  </a:ext>
                </a:extLst>
              </a:tr>
              <a:tr h="264033">
                <a:tc>
                  <a:txBody>
                    <a:bodyPr/>
                    <a:lstStyle/>
                    <a:p>
                      <a:pPr>
                        <a:spcAft>
                          <a:spcPts val="0"/>
                        </a:spcAft>
                      </a:pPr>
                      <a:r>
                        <a:rPr lang="en-US" sz="1200">
                          <a:effectLst/>
                        </a:rPr>
                        <a:t>GSM4110008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AA: 3039__58_S14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SRX6957558</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dirty="0">
                          <a:effectLst/>
                        </a:rPr>
                        <a:t>SRR10238340</a:t>
                      </a:r>
                      <a:endParaRPr lang="en-US" sz="12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a:effectLst/>
                        </a:rPr>
                        <a:t>paired end</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200" dirty="0">
                          <a:effectLst/>
                        </a:rPr>
                        <a:t>ELS4</a:t>
                      </a:r>
                      <a:endParaRPr lang="en-US" sz="12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730649589"/>
                  </a:ext>
                </a:extLst>
              </a:tr>
            </a:tbl>
          </a:graphicData>
        </a:graphic>
      </p:graphicFrame>
    </p:spTree>
    <p:extLst>
      <p:ext uri="{BB962C8B-B14F-4D97-AF65-F5344CB8AC3E}">
        <p14:creationId xmlns:p14="http://schemas.microsoft.com/office/powerpoint/2010/main" val="1022308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19698-323C-DE43-9F10-1B4AAE06692D}"/>
              </a:ext>
            </a:extLst>
          </p:cNvPr>
          <p:cNvSpPr>
            <a:spLocks noGrp="1"/>
          </p:cNvSpPr>
          <p:nvPr>
            <p:ph type="title"/>
          </p:nvPr>
        </p:nvSpPr>
        <p:spPr/>
        <p:txBody>
          <a:bodyPr>
            <a:normAutofit/>
          </a:bodyPr>
          <a:lstStyle/>
          <a:p>
            <a:r>
              <a:rPr lang="en-US" dirty="0"/>
              <a:t>Pre-alignment sequencing metrics</a:t>
            </a:r>
          </a:p>
        </p:txBody>
      </p:sp>
      <p:sp>
        <p:nvSpPr>
          <p:cNvPr id="3" name="Content Placeholder 2">
            <a:extLst>
              <a:ext uri="{FF2B5EF4-FFF2-40B4-BE49-F238E27FC236}">
                <a16:creationId xmlns:a16="http://schemas.microsoft.com/office/drawing/2014/main" id="{046174FE-2A96-BB4B-AB82-23EB3501C678}"/>
              </a:ext>
            </a:extLst>
          </p:cNvPr>
          <p:cNvSpPr>
            <a:spLocks noGrp="1"/>
          </p:cNvSpPr>
          <p:nvPr>
            <p:ph idx="1"/>
          </p:nvPr>
        </p:nvSpPr>
        <p:spPr/>
        <p:txBody>
          <a:bodyPr/>
          <a:lstStyle/>
          <a:p>
            <a:pPr marL="0" indent="0">
              <a:buNone/>
            </a:pPr>
            <a:r>
              <a:rPr lang="en-US" dirty="0"/>
              <a:t> </a:t>
            </a:r>
          </a:p>
        </p:txBody>
      </p:sp>
      <p:graphicFrame>
        <p:nvGraphicFramePr>
          <p:cNvPr id="4" name="Chart 3">
            <a:extLst>
              <a:ext uri="{FF2B5EF4-FFF2-40B4-BE49-F238E27FC236}">
                <a16:creationId xmlns:a16="http://schemas.microsoft.com/office/drawing/2014/main" id="{619235C2-C61E-C14A-90AE-62D33A7E4399}"/>
              </a:ext>
            </a:extLst>
          </p:cNvPr>
          <p:cNvGraphicFramePr>
            <a:graphicFrameLocks/>
          </p:cNvGraphicFramePr>
          <p:nvPr>
            <p:extLst>
              <p:ext uri="{D42A27DB-BD31-4B8C-83A1-F6EECF244321}">
                <p14:modId xmlns:p14="http://schemas.microsoft.com/office/powerpoint/2010/main" val="3646299691"/>
              </p:ext>
            </p:extLst>
          </p:nvPr>
        </p:nvGraphicFramePr>
        <p:xfrm>
          <a:off x="6028952" y="3773210"/>
          <a:ext cx="5492750" cy="28638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866024A2-AEDB-F848-8A00-C05077775454}"/>
              </a:ext>
            </a:extLst>
          </p:cNvPr>
          <p:cNvGraphicFramePr>
            <a:graphicFrameLocks noGrp="1"/>
          </p:cNvGraphicFramePr>
          <p:nvPr>
            <p:extLst>
              <p:ext uri="{D42A27DB-BD31-4B8C-83A1-F6EECF244321}">
                <p14:modId xmlns:p14="http://schemas.microsoft.com/office/powerpoint/2010/main" val="3976468546"/>
              </p:ext>
            </p:extLst>
          </p:nvPr>
        </p:nvGraphicFramePr>
        <p:xfrm>
          <a:off x="437327" y="2357402"/>
          <a:ext cx="5948484" cy="1415808"/>
        </p:xfrm>
        <a:graphic>
          <a:graphicData uri="http://schemas.openxmlformats.org/drawingml/2006/table">
            <a:tbl>
              <a:tblPr firstRow="1" firstCol="1" bandRow="1">
                <a:tableStyleId>{5C22544A-7EE6-4342-B048-85BDC9FD1C3A}</a:tableStyleId>
              </a:tblPr>
              <a:tblGrid>
                <a:gridCol w="1982828">
                  <a:extLst>
                    <a:ext uri="{9D8B030D-6E8A-4147-A177-3AD203B41FA5}">
                      <a16:colId xmlns:a16="http://schemas.microsoft.com/office/drawing/2014/main" val="2505008624"/>
                    </a:ext>
                  </a:extLst>
                </a:gridCol>
                <a:gridCol w="1982828">
                  <a:extLst>
                    <a:ext uri="{9D8B030D-6E8A-4147-A177-3AD203B41FA5}">
                      <a16:colId xmlns:a16="http://schemas.microsoft.com/office/drawing/2014/main" val="1198387467"/>
                    </a:ext>
                  </a:extLst>
                </a:gridCol>
                <a:gridCol w="1982828">
                  <a:extLst>
                    <a:ext uri="{9D8B030D-6E8A-4147-A177-3AD203B41FA5}">
                      <a16:colId xmlns:a16="http://schemas.microsoft.com/office/drawing/2014/main" val="2902912076"/>
                    </a:ext>
                  </a:extLst>
                </a:gridCol>
              </a:tblGrid>
              <a:tr h="380505">
                <a:tc gridSpan="3">
                  <a:txBody>
                    <a:bodyPr/>
                    <a:lstStyle/>
                    <a:p>
                      <a:pPr algn="ctr">
                        <a:spcAft>
                          <a:spcPts val="0"/>
                        </a:spcAft>
                      </a:pPr>
                      <a:r>
                        <a:rPr lang="en-US" sz="1700" dirty="0">
                          <a:effectLst/>
                        </a:rPr>
                        <a:t>Read per samples</a:t>
                      </a:r>
                      <a:endParaRPr lang="en-US" sz="1700" dirty="0">
                        <a:effectLst/>
                        <a:latin typeface="Calibri" panose="020F0502020204030204" pitchFamily="34" charset="0"/>
                        <a:ea typeface="PMingLiU" panose="02020500000000000000" pitchFamily="18" charset="-120"/>
                        <a:cs typeface="Times New Roman" panose="02020603050405020304" pitchFamily="18" charset="0"/>
                      </a:endParaRPr>
                    </a:p>
                  </a:txBody>
                  <a:tcPr marL="86592" marR="86592" marT="43296" marB="4329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81474186"/>
                  </a:ext>
                </a:extLst>
              </a:tr>
              <a:tr h="380505">
                <a:tc>
                  <a:txBody>
                    <a:bodyPr/>
                    <a:lstStyle/>
                    <a:p>
                      <a:pPr algn="l">
                        <a:spcAft>
                          <a:spcPts val="0"/>
                        </a:spcAft>
                      </a:pPr>
                      <a:r>
                        <a:rPr lang="en-US" sz="1700" dirty="0">
                          <a:effectLst/>
                        </a:rPr>
                        <a:t>Maximum</a:t>
                      </a:r>
                      <a:endParaRPr lang="en-US" sz="1700" dirty="0">
                        <a:effectLst/>
                        <a:latin typeface="Calibri" panose="020F0502020204030204" pitchFamily="34" charset="0"/>
                        <a:ea typeface="PMingLiU" panose="02020500000000000000" pitchFamily="18" charset="-120"/>
                        <a:cs typeface="Times New Roman" panose="02020603050405020304" pitchFamily="18" charset="0"/>
                      </a:endParaRPr>
                    </a:p>
                  </a:txBody>
                  <a:tcPr marL="92848" marR="92848" marT="0" marB="0"/>
                </a:tc>
                <a:tc>
                  <a:txBody>
                    <a:bodyPr/>
                    <a:lstStyle/>
                    <a:p>
                      <a:pPr>
                        <a:spcAft>
                          <a:spcPts val="0"/>
                        </a:spcAft>
                      </a:pPr>
                      <a:r>
                        <a:rPr lang="en-US" sz="1700">
                          <a:effectLst/>
                        </a:rPr>
                        <a:t>67,887,728</a:t>
                      </a:r>
                      <a:endParaRPr lang="en-US" sz="1700">
                        <a:effectLst/>
                        <a:latin typeface="Calibri" panose="020F0502020204030204" pitchFamily="34" charset="0"/>
                        <a:ea typeface="PMingLiU" panose="02020500000000000000" pitchFamily="18" charset="-120"/>
                        <a:cs typeface="Times New Roman" panose="02020603050405020304" pitchFamily="18" charset="0"/>
                      </a:endParaRPr>
                    </a:p>
                  </a:txBody>
                  <a:tcPr marL="92848" marR="92848" marT="0" marB="0"/>
                </a:tc>
                <a:tc>
                  <a:txBody>
                    <a:bodyPr/>
                    <a:lstStyle/>
                    <a:p>
                      <a:pPr>
                        <a:spcAft>
                          <a:spcPts val="0"/>
                        </a:spcAft>
                      </a:pPr>
                      <a:r>
                        <a:rPr lang="en-US" sz="1700">
                          <a:effectLst/>
                        </a:rPr>
                        <a:t>AHS2</a:t>
                      </a:r>
                      <a:endParaRPr lang="en-US" sz="1700">
                        <a:effectLst/>
                        <a:latin typeface="Calibri" panose="020F0502020204030204" pitchFamily="34" charset="0"/>
                        <a:ea typeface="PMingLiU" panose="02020500000000000000" pitchFamily="18" charset="-120"/>
                        <a:cs typeface="Times New Roman" panose="02020603050405020304" pitchFamily="18" charset="0"/>
                      </a:endParaRPr>
                    </a:p>
                  </a:txBody>
                  <a:tcPr marL="92848" marR="92848" marT="0" marB="0"/>
                </a:tc>
                <a:extLst>
                  <a:ext uri="{0D108BD9-81ED-4DB2-BD59-A6C34878D82A}">
                    <a16:rowId xmlns:a16="http://schemas.microsoft.com/office/drawing/2014/main" val="1031487891"/>
                  </a:ext>
                </a:extLst>
              </a:tr>
              <a:tr h="380505">
                <a:tc>
                  <a:txBody>
                    <a:bodyPr/>
                    <a:lstStyle/>
                    <a:p>
                      <a:pPr>
                        <a:spcAft>
                          <a:spcPts val="0"/>
                        </a:spcAft>
                      </a:pPr>
                      <a:r>
                        <a:rPr lang="en-US" sz="1700">
                          <a:effectLst/>
                        </a:rPr>
                        <a:t>Minimum</a:t>
                      </a:r>
                      <a:endParaRPr lang="en-US" sz="1700">
                        <a:effectLst/>
                        <a:latin typeface="Calibri" panose="020F0502020204030204" pitchFamily="34" charset="0"/>
                        <a:ea typeface="PMingLiU" panose="02020500000000000000" pitchFamily="18" charset="-120"/>
                        <a:cs typeface="Times New Roman" panose="02020603050405020304" pitchFamily="18" charset="0"/>
                      </a:endParaRPr>
                    </a:p>
                  </a:txBody>
                  <a:tcPr marL="92848" marR="92848" marT="0" marB="0"/>
                </a:tc>
                <a:tc>
                  <a:txBody>
                    <a:bodyPr/>
                    <a:lstStyle/>
                    <a:p>
                      <a:pPr>
                        <a:spcAft>
                          <a:spcPts val="0"/>
                        </a:spcAft>
                      </a:pPr>
                      <a:r>
                        <a:rPr lang="en-US" sz="1700">
                          <a:effectLst/>
                        </a:rPr>
                        <a:t>56,652,656</a:t>
                      </a:r>
                      <a:endParaRPr lang="en-US" sz="1700">
                        <a:effectLst/>
                        <a:latin typeface="Calibri" panose="020F0502020204030204" pitchFamily="34" charset="0"/>
                        <a:ea typeface="PMingLiU" panose="02020500000000000000" pitchFamily="18" charset="-120"/>
                        <a:cs typeface="Times New Roman" panose="02020603050405020304" pitchFamily="18" charset="0"/>
                      </a:endParaRPr>
                    </a:p>
                  </a:txBody>
                  <a:tcPr marL="92848" marR="92848" marT="0" marB="0"/>
                </a:tc>
                <a:tc>
                  <a:txBody>
                    <a:bodyPr/>
                    <a:lstStyle/>
                    <a:p>
                      <a:pPr>
                        <a:spcAft>
                          <a:spcPts val="0"/>
                        </a:spcAft>
                      </a:pPr>
                      <a:r>
                        <a:rPr lang="en-US" sz="1700">
                          <a:effectLst/>
                        </a:rPr>
                        <a:t>ALS3</a:t>
                      </a:r>
                      <a:endParaRPr lang="en-US" sz="1700">
                        <a:effectLst/>
                        <a:latin typeface="Calibri" panose="020F0502020204030204" pitchFamily="34" charset="0"/>
                        <a:ea typeface="PMingLiU" panose="02020500000000000000" pitchFamily="18" charset="-120"/>
                        <a:cs typeface="Times New Roman" panose="02020603050405020304" pitchFamily="18" charset="0"/>
                      </a:endParaRPr>
                    </a:p>
                  </a:txBody>
                  <a:tcPr marL="92848" marR="92848" marT="0" marB="0"/>
                </a:tc>
                <a:extLst>
                  <a:ext uri="{0D108BD9-81ED-4DB2-BD59-A6C34878D82A}">
                    <a16:rowId xmlns:a16="http://schemas.microsoft.com/office/drawing/2014/main" val="787682634"/>
                  </a:ext>
                </a:extLst>
              </a:tr>
              <a:tr h="274293">
                <a:tc>
                  <a:txBody>
                    <a:bodyPr/>
                    <a:lstStyle/>
                    <a:p>
                      <a:pPr>
                        <a:spcAft>
                          <a:spcPts val="0"/>
                        </a:spcAft>
                      </a:pPr>
                      <a:r>
                        <a:rPr lang="en-US" sz="1700">
                          <a:effectLst/>
                        </a:rPr>
                        <a:t>Mean</a:t>
                      </a:r>
                      <a:endParaRPr lang="en-US" sz="1700">
                        <a:effectLst/>
                        <a:latin typeface="Calibri" panose="020F0502020204030204" pitchFamily="34" charset="0"/>
                        <a:ea typeface="PMingLiU" panose="02020500000000000000" pitchFamily="18" charset="-120"/>
                        <a:cs typeface="Times New Roman" panose="02020603050405020304" pitchFamily="18" charset="0"/>
                      </a:endParaRPr>
                    </a:p>
                  </a:txBody>
                  <a:tcPr marL="92848" marR="92848" marT="0" marB="0"/>
                </a:tc>
                <a:tc>
                  <a:txBody>
                    <a:bodyPr/>
                    <a:lstStyle/>
                    <a:p>
                      <a:pPr>
                        <a:spcAft>
                          <a:spcPts val="0"/>
                        </a:spcAft>
                      </a:pPr>
                      <a:r>
                        <a:rPr lang="en-US" sz="1700">
                          <a:effectLst/>
                        </a:rPr>
                        <a:t>63,855,032</a:t>
                      </a:r>
                      <a:endParaRPr lang="en-US" sz="1700">
                        <a:effectLst/>
                        <a:latin typeface="Calibri" panose="020F0502020204030204" pitchFamily="34" charset="0"/>
                        <a:ea typeface="PMingLiU" panose="02020500000000000000" pitchFamily="18" charset="-120"/>
                        <a:cs typeface="Times New Roman" panose="02020603050405020304" pitchFamily="18" charset="0"/>
                      </a:endParaRPr>
                    </a:p>
                  </a:txBody>
                  <a:tcPr marL="92848" marR="92848" marT="0" marB="0"/>
                </a:tc>
                <a:tc>
                  <a:txBody>
                    <a:bodyPr/>
                    <a:lstStyle/>
                    <a:p>
                      <a:pPr>
                        <a:spcAft>
                          <a:spcPts val="0"/>
                        </a:spcAft>
                      </a:pPr>
                      <a:r>
                        <a:rPr lang="en-US" sz="1700" dirty="0">
                          <a:effectLst/>
                        </a:rPr>
                        <a:t> </a:t>
                      </a:r>
                      <a:endParaRPr lang="en-US" sz="1700" dirty="0">
                        <a:effectLst/>
                        <a:latin typeface="Calibri" panose="020F0502020204030204" pitchFamily="34" charset="0"/>
                        <a:ea typeface="PMingLiU" panose="02020500000000000000" pitchFamily="18" charset="-120"/>
                        <a:cs typeface="Times New Roman" panose="02020603050405020304" pitchFamily="18" charset="0"/>
                      </a:endParaRPr>
                    </a:p>
                  </a:txBody>
                  <a:tcPr marL="92848" marR="92848" marT="0" marB="0"/>
                </a:tc>
                <a:extLst>
                  <a:ext uri="{0D108BD9-81ED-4DB2-BD59-A6C34878D82A}">
                    <a16:rowId xmlns:a16="http://schemas.microsoft.com/office/drawing/2014/main" val="4130397160"/>
                  </a:ext>
                </a:extLst>
              </a:tr>
            </a:tbl>
          </a:graphicData>
        </a:graphic>
      </p:graphicFrame>
      <p:sp>
        <p:nvSpPr>
          <p:cNvPr id="6" name="Rectangle 5">
            <a:extLst>
              <a:ext uri="{FF2B5EF4-FFF2-40B4-BE49-F238E27FC236}">
                <a16:creationId xmlns:a16="http://schemas.microsoft.com/office/drawing/2014/main" id="{AFCD660F-7159-D341-88DB-CFEDFC6007F8}"/>
              </a:ext>
            </a:extLst>
          </p:cNvPr>
          <p:cNvSpPr/>
          <p:nvPr/>
        </p:nvSpPr>
        <p:spPr>
          <a:xfrm>
            <a:off x="7010400" y="4114800"/>
            <a:ext cx="2152650" cy="2213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F82484-F6D3-AE45-A5DE-1E7EE00F9A9B}"/>
              </a:ext>
            </a:extLst>
          </p:cNvPr>
          <p:cNvSpPr/>
          <p:nvPr/>
        </p:nvSpPr>
        <p:spPr>
          <a:xfrm>
            <a:off x="9162118" y="4114800"/>
            <a:ext cx="2191682" cy="221363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E691D64-3B79-1A42-8817-9023F02336B7}"/>
              </a:ext>
            </a:extLst>
          </p:cNvPr>
          <p:cNvGrpSpPr/>
          <p:nvPr/>
        </p:nvGrpSpPr>
        <p:grpSpPr>
          <a:xfrm>
            <a:off x="7010400" y="3117612"/>
            <a:ext cx="2643292" cy="655598"/>
            <a:chOff x="4809067" y="5639251"/>
            <a:chExt cx="2643292" cy="655598"/>
          </a:xfrm>
        </p:grpSpPr>
        <p:sp>
          <p:nvSpPr>
            <p:cNvPr id="10" name="Rectangle 9">
              <a:extLst>
                <a:ext uri="{FF2B5EF4-FFF2-40B4-BE49-F238E27FC236}">
                  <a16:creationId xmlns:a16="http://schemas.microsoft.com/office/drawing/2014/main" id="{2DE4BAB2-1E17-4D44-BA6E-54108028F8F6}"/>
                </a:ext>
              </a:extLst>
            </p:cNvPr>
            <p:cNvSpPr/>
            <p:nvPr/>
          </p:nvSpPr>
          <p:spPr>
            <a:xfrm>
              <a:off x="4809067" y="5723467"/>
              <a:ext cx="203200"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BCA72DE6-4766-ED41-87CF-F2FA84DFED68}"/>
                </a:ext>
              </a:extLst>
            </p:cNvPr>
            <p:cNvSpPr/>
            <p:nvPr/>
          </p:nvSpPr>
          <p:spPr>
            <a:xfrm>
              <a:off x="4809067" y="6008583"/>
              <a:ext cx="203200" cy="2032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D7EF2BC0-82D9-0547-A3E2-533C0BDC63BD}"/>
                </a:ext>
              </a:extLst>
            </p:cNvPr>
            <p:cNvSpPr txBox="1"/>
            <p:nvPr/>
          </p:nvSpPr>
          <p:spPr>
            <a:xfrm>
              <a:off x="5012267" y="5639251"/>
              <a:ext cx="2156360" cy="369332"/>
            </a:xfrm>
            <a:prstGeom prst="rect">
              <a:avLst/>
            </a:prstGeom>
            <a:noFill/>
          </p:spPr>
          <p:txBody>
            <a:bodyPr wrap="none" rtlCol="0">
              <a:spAutoFit/>
            </a:bodyPr>
            <a:lstStyle/>
            <a:p>
              <a:r>
                <a:rPr lang="en-US" dirty="0"/>
                <a:t>African American</a:t>
              </a:r>
            </a:p>
          </p:txBody>
        </p:sp>
        <p:sp>
          <p:nvSpPr>
            <p:cNvPr id="13" name="TextBox 12">
              <a:extLst>
                <a:ext uri="{FF2B5EF4-FFF2-40B4-BE49-F238E27FC236}">
                  <a16:creationId xmlns:a16="http://schemas.microsoft.com/office/drawing/2014/main" id="{C9A36FB5-F9E6-C542-82F2-1681A3CA7796}"/>
                </a:ext>
              </a:extLst>
            </p:cNvPr>
            <p:cNvSpPr txBox="1"/>
            <p:nvPr/>
          </p:nvSpPr>
          <p:spPr>
            <a:xfrm>
              <a:off x="5012267" y="5925517"/>
              <a:ext cx="2440092" cy="369332"/>
            </a:xfrm>
            <a:prstGeom prst="rect">
              <a:avLst/>
            </a:prstGeom>
            <a:noFill/>
          </p:spPr>
          <p:txBody>
            <a:bodyPr wrap="none" rtlCol="0">
              <a:spAutoFit/>
            </a:bodyPr>
            <a:lstStyle/>
            <a:p>
              <a:r>
                <a:rPr lang="en-US" dirty="0"/>
                <a:t>European American</a:t>
              </a:r>
            </a:p>
          </p:txBody>
        </p:sp>
      </p:grpSp>
    </p:spTree>
    <p:extLst>
      <p:ext uri="{BB962C8B-B14F-4D97-AF65-F5344CB8AC3E}">
        <p14:creationId xmlns:p14="http://schemas.microsoft.com/office/powerpoint/2010/main" val="4049147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5E98-46EE-7643-A16D-0EA40B275B8D}"/>
              </a:ext>
            </a:extLst>
          </p:cNvPr>
          <p:cNvSpPr>
            <a:spLocks noGrp="1"/>
          </p:cNvSpPr>
          <p:nvPr>
            <p:ph type="title"/>
          </p:nvPr>
        </p:nvSpPr>
        <p:spPr>
          <a:xfrm>
            <a:off x="750219" y="805405"/>
            <a:ext cx="8761413" cy="706964"/>
          </a:xfrm>
        </p:spPr>
        <p:txBody>
          <a:bodyPr>
            <a:normAutofit/>
          </a:bodyPr>
          <a:lstStyle/>
          <a:p>
            <a:r>
              <a:rPr lang="en-US" dirty="0"/>
              <a:t>Pipeline</a:t>
            </a:r>
          </a:p>
        </p:txBody>
      </p:sp>
      <p:sp>
        <p:nvSpPr>
          <p:cNvPr id="3" name="Content Placeholder 2">
            <a:extLst>
              <a:ext uri="{FF2B5EF4-FFF2-40B4-BE49-F238E27FC236}">
                <a16:creationId xmlns:a16="http://schemas.microsoft.com/office/drawing/2014/main" id="{FCCA09E1-5898-454F-8742-7C4844F61497}"/>
              </a:ext>
            </a:extLst>
          </p:cNvPr>
          <p:cNvSpPr>
            <a:spLocks noGrp="1"/>
          </p:cNvSpPr>
          <p:nvPr>
            <p:ph idx="1"/>
          </p:nvPr>
        </p:nvSpPr>
        <p:spPr>
          <a:xfrm>
            <a:off x="7362399" y="1896165"/>
            <a:ext cx="5755977" cy="3416300"/>
          </a:xfrm>
        </p:spPr>
        <p:txBody>
          <a:bodyPr>
            <a:normAutofit/>
          </a:bodyPr>
          <a:lstStyle/>
          <a:p>
            <a:pPr marL="0" indent="0">
              <a:buNone/>
            </a:pPr>
            <a:endParaRPr lang="en-US" dirty="0"/>
          </a:p>
          <a:p>
            <a:r>
              <a:rPr lang="en-US" dirty="0"/>
              <a:t>Ref:  Homo_sapiens.GRCh38.104.chr.gtf</a:t>
            </a:r>
          </a:p>
          <a:p>
            <a:r>
              <a:rPr lang="en-US" dirty="0"/>
              <a:t>ensembl.GRCh38.104.fa</a:t>
            </a:r>
          </a:p>
          <a:p>
            <a:endParaRPr lang="en-US" dirty="0"/>
          </a:p>
          <a:p>
            <a:r>
              <a:rPr lang="en-US" dirty="0" err="1"/>
              <a:t>Cuffdiff</a:t>
            </a:r>
            <a:endParaRPr lang="en-US" dirty="0"/>
          </a:p>
          <a:p>
            <a:pPr lvl="1"/>
            <a:r>
              <a:rPr lang="en-US" dirty="0"/>
              <a:t>Stats: </a:t>
            </a:r>
            <a:r>
              <a:rPr lang="en-US" dirty="0" err="1"/>
              <a:t>gene_exp.diff</a:t>
            </a:r>
            <a:endParaRPr lang="en-US" dirty="0"/>
          </a:p>
          <a:p>
            <a:pPr lvl="1"/>
            <a:r>
              <a:rPr lang="en-US" dirty="0" err="1"/>
              <a:t>noStats</a:t>
            </a:r>
            <a:r>
              <a:rPr lang="en-US" dirty="0"/>
              <a:t>: </a:t>
            </a:r>
            <a:r>
              <a:rPr lang="en-US" dirty="0" err="1"/>
              <a:t>genes.fpkm_tracking</a:t>
            </a:r>
            <a:endParaRPr lang="en-US" dirty="0"/>
          </a:p>
        </p:txBody>
      </p:sp>
      <p:sp>
        <p:nvSpPr>
          <p:cNvPr id="5" name="TextBox 4">
            <a:extLst>
              <a:ext uri="{FF2B5EF4-FFF2-40B4-BE49-F238E27FC236}">
                <a16:creationId xmlns:a16="http://schemas.microsoft.com/office/drawing/2014/main" id="{B9C3A8A3-F545-BF44-BC9F-BEE58C11A0EB}"/>
              </a:ext>
            </a:extLst>
          </p:cNvPr>
          <p:cNvSpPr txBox="1"/>
          <p:nvPr/>
        </p:nvSpPr>
        <p:spPr>
          <a:xfrm>
            <a:off x="5130926" y="6611779"/>
            <a:ext cx="7162538" cy="246221"/>
          </a:xfrm>
          <a:prstGeom prst="rect">
            <a:avLst/>
          </a:prstGeom>
          <a:noFill/>
        </p:spPr>
        <p:txBody>
          <a:bodyPr wrap="none" rtlCol="0">
            <a:spAutoFit/>
          </a:bodyPr>
          <a:lstStyle/>
          <a:p>
            <a:r>
              <a:rPr lang="en-US" sz="1000" dirty="0"/>
              <a:t>https://</a:t>
            </a:r>
            <a:r>
              <a:rPr lang="en-US" sz="1000" dirty="0" err="1"/>
              <a:t>www.melbournebioinformatics.org.au</a:t>
            </a:r>
            <a:r>
              <a:rPr lang="en-US" sz="1000" dirty="0"/>
              <a:t>/tutorials/tutorials/</a:t>
            </a:r>
            <a:r>
              <a:rPr lang="en-US" sz="1000" dirty="0" err="1"/>
              <a:t>rna_seq_dge_basic</a:t>
            </a:r>
            <a:r>
              <a:rPr lang="en-US" sz="1000" dirty="0"/>
              <a:t>/</a:t>
            </a:r>
            <a:r>
              <a:rPr lang="en-US" sz="1000" dirty="0" err="1"/>
              <a:t>rna_seq_basic_background</a:t>
            </a:r>
            <a:r>
              <a:rPr lang="en-US" sz="1000" dirty="0"/>
              <a:t>/</a:t>
            </a:r>
          </a:p>
        </p:txBody>
      </p:sp>
      <p:grpSp>
        <p:nvGrpSpPr>
          <p:cNvPr id="15" name="Group 14">
            <a:extLst>
              <a:ext uri="{FF2B5EF4-FFF2-40B4-BE49-F238E27FC236}">
                <a16:creationId xmlns:a16="http://schemas.microsoft.com/office/drawing/2014/main" id="{0D32ABA9-13E5-FA4F-8256-922DD4EDB40D}"/>
              </a:ext>
            </a:extLst>
          </p:cNvPr>
          <p:cNvGrpSpPr/>
          <p:nvPr/>
        </p:nvGrpSpPr>
        <p:grpSpPr>
          <a:xfrm>
            <a:off x="296295" y="1664775"/>
            <a:ext cx="7011556" cy="4962861"/>
            <a:chOff x="448695" y="1664775"/>
            <a:chExt cx="7011556" cy="4962861"/>
          </a:xfrm>
        </p:grpSpPr>
        <p:grpSp>
          <p:nvGrpSpPr>
            <p:cNvPr id="9" name="Group 8">
              <a:extLst>
                <a:ext uri="{FF2B5EF4-FFF2-40B4-BE49-F238E27FC236}">
                  <a16:creationId xmlns:a16="http://schemas.microsoft.com/office/drawing/2014/main" id="{EECA4546-FB15-914A-BA96-3959C1ACA2BC}"/>
                </a:ext>
              </a:extLst>
            </p:cNvPr>
            <p:cNvGrpSpPr/>
            <p:nvPr/>
          </p:nvGrpSpPr>
          <p:grpSpPr>
            <a:xfrm>
              <a:off x="448695" y="1664775"/>
              <a:ext cx="7011556" cy="4962861"/>
              <a:chOff x="1916168" y="1886087"/>
              <a:chExt cx="7238981" cy="4941063"/>
            </a:xfrm>
          </p:grpSpPr>
          <p:grpSp>
            <p:nvGrpSpPr>
              <p:cNvPr id="7" name="Group 6">
                <a:extLst>
                  <a:ext uri="{FF2B5EF4-FFF2-40B4-BE49-F238E27FC236}">
                    <a16:creationId xmlns:a16="http://schemas.microsoft.com/office/drawing/2014/main" id="{33D2CB80-ED30-3346-93F3-C0086227F3D1}"/>
                  </a:ext>
                </a:extLst>
              </p:cNvPr>
              <p:cNvGrpSpPr/>
              <p:nvPr/>
            </p:nvGrpSpPr>
            <p:grpSpPr>
              <a:xfrm>
                <a:off x="1916168" y="1886087"/>
                <a:ext cx="7238981" cy="4941063"/>
                <a:chOff x="1916168" y="1886087"/>
                <a:chExt cx="7238981" cy="4941063"/>
              </a:xfrm>
            </p:grpSpPr>
            <p:pic>
              <p:nvPicPr>
                <p:cNvPr id="4" name="Picture 3">
                  <a:extLst>
                    <a:ext uri="{FF2B5EF4-FFF2-40B4-BE49-F238E27FC236}">
                      <a16:creationId xmlns:a16="http://schemas.microsoft.com/office/drawing/2014/main" id="{92BA93A2-FA46-E044-8E41-2AFD32F3DE76}"/>
                    </a:ext>
                  </a:extLst>
                </p:cNvPr>
                <p:cNvPicPr>
                  <a:picLocks noChangeAspect="1"/>
                </p:cNvPicPr>
                <p:nvPr/>
              </p:nvPicPr>
              <p:blipFill>
                <a:blip r:embed="rId3"/>
                <a:stretch>
                  <a:fillRect/>
                </a:stretch>
              </p:blipFill>
              <p:spPr>
                <a:xfrm>
                  <a:off x="1916168" y="1886087"/>
                  <a:ext cx="7238981" cy="4941063"/>
                </a:xfrm>
                <a:prstGeom prst="rect">
                  <a:avLst/>
                </a:prstGeom>
              </p:spPr>
            </p:pic>
            <p:sp>
              <p:nvSpPr>
                <p:cNvPr id="6" name="TextBox 5">
                  <a:extLst>
                    <a:ext uri="{FF2B5EF4-FFF2-40B4-BE49-F238E27FC236}">
                      <a16:creationId xmlns:a16="http://schemas.microsoft.com/office/drawing/2014/main" id="{0ABAF655-0B1A-F24B-ABAD-0D89ED3ECFCD}"/>
                    </a:ext>
                  </a:extLst>
                </p:cNvPr>
                <p:cNvSpPr txBox="1"/>
                <p:nvPr/>
              </p:nvSpPr>
              <p:spPr>
                <a:xfrm>
                  <a:off x="8047116" y="2843490"/>
                  <a:ext cx="1095172" cy="369332"/>
                </a:xfrm>
                <a:prstGeom prst="rect">
                  <a:avLst/>
                </a:prstGeom>
                <a:solidFill>
                  <a:schemeClr val="bg1"/>
                </a:solidFill>
              </p:spPr>
              <p:txBody>
                <a:bodyPr wrap="none" rtlCol="0">
                  <a:spAutoFit/>
                </a:bodyPr>
                <a:lstStyle/>
                <a:p>
                  <a:r>
                    <a:rPr lang="en-US" dirty="0"/>
                    <a:t>Tophat2</a:t>
                  </a:r>
                </a:p>
              </p:txBody>
            </p:sp>
          </p:grpSp>
          <p:sp>
            <p:nvSpPr>
              <p:cNvPr id="8" name="TextBox 7">
                <a:extLst>
                  <a:ext uri="{FF2B5EF4-FFF2-40B4-BE49-F238E27FC236}">
                    <a16:creationId xmlns:a16="http://schemas.microsoft.com/office/drawing/2014/main" id="{BDD03F97-0460-614E-BF5F-B7E576A44031}"/>
                  </a:ext>
                </a:extLst>
              </p:cNvPr>
              <p:cNvSpPr txBox="1"/>
              <p:nvPr/>
            </p:nvSpPr>
            <p:spPr>
              <a:xfrm>
                <a:off x="8047116" y="4926248"/>
                <a:ext cx="1007007" cy="369332"/>
              </a:xfrm>
              <a:prstGeom prst="rect">
                <a:avLst/>
              </a:prstGeom>
              <a:solidFill>
                <a:schemeClr val="bg1"/>
              </a:solidFill>
            </p:spPr>
            <p:txBody>
              <a:bodyPr wrap="none" rtlCol="0">
                <a:spAutoFit/>
              </a:bodyPr>
              <a:lstStyle/>
              <a:p>
                <a:r>
                  <a:rPr lang="en-US" dirty="0" err="1"/>
                  <a:t>Cuffdiff</a:t>
                </a:r>
                <a:endParaRPr lang="en-US" dirty="0"/>
              </a:p>
            </p:txBody>
          </p:sp>
        </p:grpSp>
        <p:sp>
          <p:nvSpPr>
            <p:cNvPr id="10" name="Rectangle 9">
              <a:extLst>
                <a:ext uri="{FF2B5EF4-FFF2-40B4-BE49-F238E27FC236}">
                  <a16:creationId xmlns:a16="http://schemas.microsoft.com/office/drawing/2014/main" id="{8136A7C1-5027-D442-94E9-4C0AB5C624FB}"/>
                </a:ext>
              </a:extLst>
            </p:cNvPr>
            <p:cNvSpPr/>
            <p:nvPr/>
          </p:nvSpPr>
          <p:spPr>
            <a:xfrm flipV="1">
              <a:off x="4992435" y="2038348"/>
              <a:ext cx="1394594" cy="757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2B3D1388-6E53-864E-9554-0F244E97ABF1}"/>
              </a:ext>
            </a:extLst>
          </p:cNvPr>
          <p:cNvSpPr/>
          <p:nvPr/>
        </p:nvSpPr>
        <p:spPr>
          <a:xfrm flipV="1">
            <a:off x="4840035" y="3233354"/>
            <a:ext cx="1394594" cy="757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5BAE34-08CE-CF4D-AD0F-17FE16C31034}"/>
              </a:ext>
            </a:extLst>
          </p:cNvPr>
          <p:cNvSpPr/>
          <p:nvPr/>
        </p:nvSpPr>
        <p:spPr>
          <a:xfrm flipV="1">
            <a:off x="2208348" y="5105165"/>
            <a:ext cx="2208124" cy="5685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0FB5B10-5A96-FA49-A555-E3BDD78B2D0B}"/>
              </a:ext>
            </a:extLst>
          </p:cNvPr>
          <p:cNvSpPr txBox="1"/>
          <p:nvPr/>
        </p:nvSpPr>
        <p:spPr>
          <a:xfrm>
            <a:off x="5914240" y="5105880"/>
            <a:ext cx="1616148" cy="369332"/>
          </a:xfrm>
          <a:prstGeom prst="rect">
            <a:avLst/>
          </a:prstGeom>
          <a:solidFill>
            <a:schemeClr val="bg1"/>
          </a:solidFill>
        </p:spPr>
        <p:txBody>
          <a:bodyPr wrap="none" rtlCol="0">
            <a:spAutoFit/>
          </a:bodyPr>
          <a:lstStyle/>
          <a:p>
            <a:r>
              <a:rPr lang="en-US" dirty="0"/>
              <a:t>Stats/</a:t>
            </a:r>
            <a:r>
              <a:rPr lang="en-US" dirty="0" err="1"/>
              <a:t>noStats</a:t>
            </a:r>
            <a:endParaRPr lang="en-US" dirty="0"/>
          </a:p>
        </p:txBody>
      </p:sp>
      <p:sp>
        <p:nvSpPr>
          <p:cNvPr id="19" name="TextBox 18">
            <a:extLst>
              <a:ext uri="{FF2B5EF4-FFF2-40B4-BE49-F238E27FC236}">
                <a16:creationId xmlns:a16="http://schemas.microsoft.com/office/drawing/2014/main" id="{CA606EEC-F183-8F4C-BCA7-93B96AFDE41C}"/>
              </a:ext>
            </a:extLst>
          </p:cNvPr>
          <p:cNvSpPr txBox="1"/>
          <p:nvPr/>
        </p:nvSpPr>
        <p:spPr>
          <a:xfrm>
            <a:off x="2358462" y="3185473"/>
            <a:ext cx="1907895" cy="369332"/>
          </a:xfrm>
          <a:prstGeom prst="rect">
            <a:avLst/>
          </a:prstGeom>
          <a:noFill/>
        </p:spPr>
        <p:txBody>
          <a:bodyPr wrap="none" rtlCol="0">
            <a:spAutoFit/>
          </a:bodyPr>
          <a:lstStyle/>
          <a:p>
            <a:r>
              <a:rPr lang="en-US" dirty="0"/>
              <a:t>(transcriptome)</a:t>
            </a:r>
          </a:p>
        </p:txBody>
      </p:sp>
    </p:spTree>
    <p:extLst>
      <p:ext uri="{BB962C8B-B14F-4D97-AF65-F5344CB8AC3E}">
        <p14:creationId xmlns:p14="http://schemas.microsoft.com/office/powerpoint/2010/main" val="3580476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699B-2943-E44C-B769-04FA68785125}"/>
              </a:ext>
            </a:extLst>
          </p:cNvPr>
          <p:cNvSpPr>
            <a:spLocks noGrp="1"/>
          </p:cNvSpPr>
          <p:nvPr>
            <p:ph type="title"/>
          </p:nvPr>
        </p:nvSpPr>
        <p:spPr/>
        <p:txBody>
          <a:bodyPr>
            <a:normAutofit/>
          </a:bodyPr>
          <a:lstStyle/>
          <a:p>
            <a:r>
              <a:rPr lang="en-US" dirty="0"/>
              <a:t>Alignment metrics and statistics</a:t>
            </a:r>
          </a:p>
        </p:txBody>
      </p:sp>
      <p:graphicFrame>
        <p:nvGraphicFramePr>
          <p:cNvPr id="4" name="Chart 3">
            <a:extLst>
              <a:ext uri="{FF2B5EF4-FFF2-40B4-BE49-F238E27FC236}">
                <a16:creationId xmlns:a16="http://schemas.microsoft.com/office/drawing/2014/main" id="{642EAFFA-D3AF-9F48-B5AE-D71930862D1D}"/>
              </a:ext>
            </a:extLst>
          </p:cNvPr>
          <p:cNvGraphicFramePr>
            <a:graphicFrameLocks/>
          </p:cNvGraphicFramePr>
          <p:nvPr>
            <p:extLst>
              <p:ext uri="{D42A27DB-BD31-4B8C-83A1-F6EECF244321}">
                <p14:modId xmlns:p14="http://schemas.microsoft.com/office/powerpoint/2010/main" val="2294713811"/>
              </p:ext>
            </p:extLst>
          </p:nvPr>
        </p:nvGraphicFramePr>
        <p:xfrm>
          <a:off x="154815" y="2601789"/>
          <a:ext cx="7014148" cy="42084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le 4">
            <a:extLst>
              <a:ext uri="{FF2B5EF4-FFF2-40B4-BE49-F238E27FC236}">
                <a16:creationId xmlns:a16="http://schemas.microsoft.com/office/drawing/2014/main" id="{34C79E0E-F073-1B46-A472-6F5C79AA1A86}"/>
              </a:ext>
            </a:extLst>
          </p:cNvPr>
          <p:cNvGraphicFramePr>
            <a:graphicFrameLocks noGrp="1"/>
          </p:cNvGraphicFramePr>
          <p:nvPr>
            <p:extLst>
              <p:ext uri="{D42A27DB-BD31-4B8C-83A1-F6EECF244321}">
                <p14:modId xmlns:p14="http://schemas.microsoft.com/office/powerpoint/2010/main" val="3981547904"/>
              </p:ext>
            </p:extLst>
          </p:nvPr>
        </p:nvGraphicFramePr>
        <p:xfrm>
          <a:off x="7274449" y="2289990"/>
          <a:ext cx="3371331" cy="834471"/>
        </p:xfrm>
        <a:graphic>
          <a:graphicData uri="http://schemas.openxmlformats.org/drawingml/2006/table">
            <a:tbl>
              <a:tblPr firstRow="1" firstCol="1" bandRow="1">
                <a:tableStyleId>{3B4B98B0-60AC-42C2-AFA5-B58CD77FA1E5}</a:tableStyleId>
              </a:tblPr>
              <a:tblGrid>
                <a:gridCol w="1407975">
                  <a:extLst>
                    <a:ext uri="{9D8B030D-6E8A-4147-A177-3AD203B41FA5}">
                      <a16:colId xmlns:a16="http://schemas.microsoft.com/office/drawing/2014/main" val="115069769"/>
                    </a:ext>
                  </a:extLst>
                </a:gridCol>
                <a:gridCol w="1064302">
                  <a:extLst>
                    <a:ext uri="{9D8B030D-6E8A-4147-A177-3AD203B41FA5}">
                      <a16:colId xmlns:a16="http://schemas.microsoft.com/office/drawing/2014/main" val="2269130771"/>
                    </a:ext>
                  </a:extLst>
                </a:gridCol>
                <a:gridCol w="899054">
                  <a:extLst>
                    <a:ext uri="{9D8B030D-6E8A-4147-A177-3AD203B41FA5}">
                      <a16:colId xmlns:a16="http://schemas.microsoft.com/office/drawing/2014/main" val="629895316"/>
                    </a:ext>
                  </a:extLst>
                </a:gridCol>
              </a:tblGrid>
              <a:tr h="278157">
                <a:tc>
                  <a:txBody>
                    <a:bodyPr/>
                    <a:lstStyle/>
                    <a:p>
                      <a:pPr>
                        <a:spcAft>
                          <a:spcPts val="0"/>
                        </a:spcAft>
                      </a:pPr>
                      <a:r>
                        <a:rPr lang="en-US" sz="1200" dirty="0">
                          <a:effectLst/>
                        </a:rPr>
                        <a:t>Maximum(%)</a:t>
                      </a:r>
                      <a:endParaRPr lang="en-US" sz="1200" dirty="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b="0" dirty="0">
                          <a:effectLst/>
                        </a:rPr>
                        <a:t>76.80%</a:t>
                      </a:r>
                      <a:endParaRPr lang="en-US" sz="1200" b="0" dirty="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b="0" dirty="0">
                          <a:effectLst/>
                        </a:rPr>
                        <a:t>ALS3</a:t>
                      </a:r>
                      <a:endParaRPr lang="en-US" sz="1200" b="0" dirty="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37178286"/>
                  </a:ext>
                </a:extLst>
              </a:tr>
              <a:tr h="278157">
                <a:tc>
                  <a:txBody>
                    <a:bodyPr/>
                    <a:lstStyle/>
                    <a:p>
                      <a:pPr>
                        <a:spcAft>
                          <a:spcPts val="0"/>
                        </a:spcAft>
                      </a:pPr>
                      <a:r>
                        <a:rPr lang="en-US" sz="1200">
                          <a:effectLst/>
                        </a:rPr>
                        <a:t>Minimum(%)</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dirty="0">
                          <a:effectLst/>
                        </a:rPr>
                        <a:t>69.80%</a:t>
                      </a:r>
                      <a:endParaRPr lang="en-US" sz="1200" dirty="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EHS2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759898234"/>
                  </a:ext>
                </a:extLst>
              </a:tr>
              <a:tr h="278157">
                <a:tc>
                  <a:txBody>
                    <a:bodyPr/>
                    <a:lstStyle/>
                    <a:p>
                      <a:pPr>
                        <a:spcAft>
                          <a:spcPts val="0"/>
                        </a:spcAft>
                      </a:pPr>
                      <a:r>
                        <a:rPr lang="en-US" sz="1200" dirty="0">
                          <a:effectLst/>
                        </a:rPr>
                        <a:t>Mean(%)</a:t>
                      </a:r>
                      <a:endParaRPr lang="en-US" sz="1200" dirty="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72.83%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dirty="0">
                          <a:effectLst/>
                        </a:rPr>
                        <a:t> </a:t>
                      </a:r>
                      <a:endParaRPr lang="en-US" sz="1200" dirty="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2296434554"/>
                  </a:ext>
                </a:extLst>
              </a:tr>
            </a:tbl>
          </a:graphicData>
        </a:graphic>
      </p:graphicFrame>
      <p:graphicFrame>
        <p:nvGraphicFramePr>
          <p:cNvPr id="6" name="Table 5">
            <a:extLst>
              <a:ext uri="{FF2B5EF4-FFF2-40B4-BE49-F238E27FC236}">
                <a16:creationId xmlns:a16="http://schemas.microsoft.com/office/drawing/2014/main" id="{AB060C1C-F98E-414D-8CEB-4C2E1ECAC6CD}"/>
              </a:ext>
            </a:extLst>
          </p:cNvPr>
          <p:cNvGraphicFramePr>
            <a:graphicFrameLocks noGrp="1"/>
          </p:cNvGraphicFramePr>
          <p:nvPr>
            <p:extLst>
              <p:ext uri="{D42A27DB-BD31-4B8C-83A1-F6EECF244321}">
                <p14:modId xmlns:p14="http://schemas.microsoft.com/office/powerpoint/2010/main" val="4152627609"/>
              </p:ext>
            </p:extLst>
          </p:nvPr>
        </p:nvGraphicFramePr>
        <p:xfrm>
          <a:off x="7274449" y="3331534"/>
          <a:ext cx="3747540" cy="3478744"/>
        </p:xfrm>
        <a:graphic>
          <a:graphicData uri="http://schemas.openxmlformats.org/drawingml/2006/table">
            <a:tbl>
              <a:tblPr firstRow="1" firstCol="1" bandRow="1">
                <a:tableStyleId>{5C22544A-7EE6-4342-B048-85BDC9FD1C3A}</a:tableStyleId>
              </a:tblPr>
              <a:tblGrid>
                <a:gridCol w="1249180">
                  <a:extLst>
                    <a:ext uri="{9D8B030D-6E8A-4147-A177-3AD203B41FA5}">
                      <a16:colId xmlns:a16="http://schemas.microsoft.com/office/drawing/2014/main" val="2539976391"/>
                    </a:ext>
                  </a:extLst>
                </a:gridCol>
                <a:gridCol w="1249180">
                  <a:extLst>
                    <a:ext uri="{9D8B030D-6E8A-4147-A177-3AD203B41FA5}">
                      <a16:colId xmlns:a16="http://schemas.microsoft.com/office/drawing/2014/main" val="2028993178"/>
                    </a:ext>
                  </a:extLst>
                </a:gridCol>
                <a:gridCol w="1249180">
                  <a:extLst>
                    <a:ext uri="{9D8B030D-6E8A-4147-A177-3AD203B41FA5}">
                      <a16:colId xmlns:a16="http://schemas.microsoft.com/office/drawing/2014/main" val="2824285015"/>
                    </a:ext>
                  </a:extLst>
                </a:gridCol>
              </a:tblGrid>
              <a:tr h="204632">
                <a:tc>
                  <a:txBody>
                    <a:bodyPr/>
                    <a:lstStyle/>
                    <a:p>
                      <a:pPr>
                        <a:spcAft>
                          <a:spcPts val="0"/>
                        </a:spcAft>
                      </a:pPr>
                      <a:r>
                        <a:rPr lang="en-US" sz="1200">
                          <a:effectLst/>
                        </a:rPr>
                        <a:t>Samples</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 Alignment </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 Discordance</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1020596961"/>
                  </a:ext>
                </a:extLst>
              </a:tr>
              <a:tr h="204632">
                <a:tc>
                  <a:txBody>
                    <a:bodyPr/>
                    <a:lstStyle/>
                    <a:p>
                      <a:pPr>
                        <a:spcAft>
                          <a:spcPts val="0"/>
                        </a:spcAft>
                      </a:pPr>
                      <a:r>
                        <a:rPr lang="en-US" sz="1200" dirty="0">
                          <a:effectLst/>
                        </a:rPr>
                        <a:t>AHS1</a:t>
                      </a:r>
                      <a:endParaRPr lang="en-US" sz="1200" dirty="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73.10%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1.60%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2648811522"/>
                  </a:ext>
                </a:extLst>
              </a:tr>
              <a:tr h="204632">
                <a:tc>
                  <a:txBody>
                    <a:bodyPr/>
                    <a:lstStyle/>
                    <a:p>
                      <a:pPr>
                        <a:spcAft>
                          <a:spcPts val="0"/>
                        </a:spcAft>
                      </a:pPr>
                      <a:r>
                        <a:rPr lang="en-US" sz="1200">
                          <a:effectLst/>
                        </a:rPr>
                        <a:t>AHS2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71.60%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416676801"/>
                  </a:ext>
                </a:extLst>
              </a:tr>
              <a:tr h="204632">
                <a:tc>
                  <a:txBody>
                    <a:bodyPr/>
                    <a:lstStyle/>
                    <a:p>
                      <a:pPr>
                        <a:spcAft>
                          <a:spcPts val="0"/>
                        </a:spcAft>
                      </a:pPr>
                      <a:r>
                        <a:rPr lang="en-US" sz="1200">
                          <a:effectLst/>
                        </a:rPr>
                        <a:t>AHS3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74.30%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0.70%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1305322861"/>
                  </a:ext>
                </a:extLst>
              </a:tr>
              <a:tr h="204632">
                <a:tc>
                  <a:txBody>
                    <a:bodyPr/>
                    <a:lstStyle/>
                    <a:p>
                      <a:pPr>
                        <a:spcAft>
                          <a:spcPts val="0"/>
                        </a:spcAft>
                      </a:pPr>
                      <a:r>
                        <a:rPr lang="en-US" sz="1200">
                          <a:effectLst/>
                        </a:rPr>
                        <a:t>AHS4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73.80%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1662608779"/>
                  </a:ext>
                </a:extLst>
              </a:tr>
              <a:tr h="204632">
                <a:tc>
                  <a:txBody>
                    <a:bodyPr/>
                    <a:lstStyle/>
                    <a:p>
                      <a:pPr>
                        <a:spcAft>
                          <a:spcPts val="0"/>
                        </a:spcAft>
                      </a:pPr>
                      <a:r>
                        <a:rPr lang="en-US" sz="1200">
                          <a:effectLst/>
                        </a:rPr>
                        <a:t>ALS1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72.40%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676097265"/>
                  </a:ext>
                </a:extLst>
              </a:tr>
              <a:tr h="204632">
                <a:tc>
                  <a:txBody>
                    <a:bodyPr/>
                    <a:lstStyle/>
                    <a:p>
                      <a:pPr>
                        <a:spcAft>
                          <a:spcPts val="0"/>
                        </a:spcAft>
                      </a:pPr>
                      <a:r>
                        <a:rPr lang="en-US" sz="1200">
                          <a:effectLst/>
                        </a:rPr>
                        <a:t>ALS2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70.70%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808098580"/>
                  </a:ext>
                </a:extLst>
              </a:tr>
              <a:tr h="204632">
                <a:tc>
                  <a:txBody>
                    <a:bodyPr/>
                    <a:lstStyle/>
                    <a:p>
                      <a:pPr>
                        <a:spcAft>
                          <a:spcPts val="0"/>
                        </a:spcAft>
                      </a:pPr>
                      <a:r>
                        <a:rPr lang="en-US" sz="1200">
                          <a:effectLst/>
                        </a:rPr>
                        <a:t>ALS3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76.80%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2160117613"/>
                  </a:ext>
                </a:extLst>
              </a:tr>
              <a:tr h="204632">
                <a:tc>
                  <a:txBody>
                    <a:bodyPr/>
                    <a:lstStyle/>
                    <a:p>
                      <a:pPr>
                        <a:spcAft>
                          <a:spcPts val="0"/>
                        </a:spcAft>
                      </a:pPr>
                      <a:r>
                        <a:rPr lang="en-US" sz="1200">
                          <a:effectLst/>
                        </a:rPr>
                        <a:t>ALS4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72.50%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3746867143"/>
                  </a:ext>
                </a:extLst>
              </a:tr>
              <a:tr h="204632">
                <a:tc>
                  <a:txBody>
                    <a:bodyPr/>
                    <a:lstStyle/>
                    <a:p>
                      <a:pPr>
                        <a:spcAft>
                          <a:spcPts val="0"/>
                        </a:spcAft>
                      </a:pPr>
                      <a:r>
                        <a:rPr lang="en-US" sz="1200">
                          <a:effectLst/>
                        </a:rPr>
                        <a:t>EHS1</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71.20%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0.70%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1696235596"/>
                  </a:ext>
                </a:extLst>
              </a:tr>
              <a:tr h="204632">
                <a:tc>
                  <a:txBody>
                    <a:bodyPr/>
                    <a:lstStyle/>
                    <a:p>
                      <a:pPr>
                        <a:spcAft>
                          <a:spcPts val="0"/>
                        </a:spcAft>
                      </a:pPr>
                      <a:r>
                        <a:rPr lang="en-US" sz="1200">
                          <a:effectLst/>
                        </a:rPr>
                        <a:t>EHS2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69.80%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1138613491"/>
                  </a:ext>
                </a:extLst>
              </a:tr>
              <a:tr h="204632">
                <a:tc>
                  <a:txBody>
                    <a:bodyPr/>
                    <a:lstStyle/>
                    <a:p>
                      <a:pPr>
                        <a:spcAft>
                          <a:spcPts val="0"/>
                        </a:spcAft>
                      </a:pPr>
                      <a:r>
                        <a:rPr lang="en-US" sz="1200">
                          <a:effectLst/>
                        </a:rPr>
                        <a:t>EHS3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75.90%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0.50%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3109507021"/>
                  </a:ext>
                </a:extLst>
              </a:tr>
              <a:tr h="204632">
                <a:tc>
                  <a:txBody>
                    <a:bodyPr/>
                    <a:lstStyle/>
                    <a:p>
                      <a:pPr>
                        <a:spcAft>
                          <a:spcPts val="0"/>
                        </a:spcAft>
                      </a:pPr>
                      <a:r>
                        <a:rPr lang="en-US" sz="1200">
                          <a:effectLst/>
                        </a:rPr>
                        <a:t>EHS4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74.90%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0.80%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3905296434"/>
                  </a:ext>
                </a:extLst>
              </a:tr>
              <a:tr h="204632">
                <a:tc>
                  <a:txBody>
                    <a:bodyPr/>
                    <a:lstStyle/>
                    <a:p>
                      <a:pPr>
                        <a:spcAft>
                          <a:spcPts val="0"/>
                        </a:spcAft>
                      </a:pPr>
                      <a:r>
                        <a:rPr lang="en-US" sz="1200" dirty="0">
                          <a:effectLst/>
                        </a:rPr>
                        <a:t>ELS1</a:t>
                      </a:r>
                      <a:endParaRPr lang="en-US" sz="1200" dirty="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71.50%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0.50%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1169455554"/>
                  </a:ext>
                </a:extLst>
              </a:tr>
              <a:tr h="204632">
                <a:tc>
                  <a:txBody>
                    <a:bodyPr/>
                    <a:lstStyle/>
                    <a:p>
                      <a:pPr>
                        <a:spcAft>
                          <a:spcPts val="0"/>
                        </a:spcAft>
                      </a:pPr>
                      <a:r>
                        <a:rPr lang="en-US" sz="1200">
                          <a:effectLst/>
                        </a:rPr>
                        <a:t>ELS2</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73.30%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3789177528"/>
                  </a:ext>
                </a:extLst>
              </a:tr>
              <a:tr h="204632">
                <a:tc>
                  <a:txBody>
                    <a:bodyPr/>
                    <a:lstStyle/>
                    <a:p>
                      <a:pPr>
                        <a:spcAft>
                          <a:spcPts val="0"/>
                        </a:spcAft>
                      </a:pPr>
                      <a:r>
                        <a:rPr lang="en-US" sz="1200">
                          <a:effectLst/>
                        </a:rPr>
                        <a:t>ELS3</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71.80%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0.30%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3335181327"/>
                  </a:ext>
                </a:extLst>
              </a:tr>
              <a:tr h="204632">
                <a:tc>
                  <a:txBody>
                    <a:bodyPr/>
                    <a:lstStyle/>
                    <a:p>
                      <a:pPr>
                        <a:spcAft>
                          <a:spcPts val="0"/>
                        </a:spcAft>
                      </a:pPr>
                      <a:r>
                        <a:rPr lang="en-US" sz="1200">
                          <a:effectLst/>
                        </a:rPr>
                        <a:t>ELS4</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a:effectLst/>
                        </a:rPr>
                        <a:t>71.60%</a:t>
                      </a:r>
                      <a:endParaRPr lang="en-US" sz="120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tc>
                  <a:txBody>
                    <a:bodyPr/>
                    <a:lstStyle/>
                    <a:p>
                      <a:pPr>
                        <a:spcAft>
                          <a:spcPts val="0"/>
                        </a:spcAft>
                      </a:pPr>
                      <a:r>
                        <a:rPr lang="en-US" sz="1200" dirty="0">
                          <a:effectLst/>
                        </a:rPr>
                        <a:t>0.40%</a:t>
                      </a:r>
                      <a:endParaRPr lang="en-US" sz="1200" dirty="0">
                        <a:effectLst/>
                        <a:latin typeface="Calibri" panose="020F0502020204030204" pitchFamily="34" charset="0"/>
                        <a:ea typeface="PMingLiU" panose="02020500000000000000" pitchFamily="18" charset="-120"/>
                        <a:cs typeface="Times New Roman" panose="02020603050405020304" pitchFamily="18" charset="0"/>
                      </a:endParaRPr>
                    </a:p>
                  </a:txBody>
                  <a:tcPr marL="67830" marR="67830" marT="0" marB="0"/>
                </a:tc>
                <a:extLst>
                  <a:ext uri="{0D108BD9-81ED-4DB2-BD59-A6C34878D82A}">
                    <a16:rowId xmlns:a16="http://schemas.microsoft.com/office/drawing/2014/main" val="4067924588"/>
                  </a:ext>
                </a:extLst>
              </a:tr>
            </a:tbl>
          </a:graphicData>
        </a:graphic>
      </p:graphicFrame>
      <p:sp>
        <p:nvSpPr>
          <p:cNvPr id="7" name="Rectangle 6">
            <a:extLst>
              <a:ext uri="{FF2B5EF4-FFF2-40B4-BE49-F238E27FC236}">
                <a16:creationId xmlns:a16="http://schemas.microsoft.com/office/drawing/2014/main" id="{CAA10C63-41A8-534E-BE7F-6B1BF3201285}"/>
              </a:ext>
            </a:extLst>
          </p:cNvPr>
          <p:cNvSpPr/>
          <p:nvPr/>
        </p:nvSpPr>
        <p:spPr>
          <a:xfrm>
            <a:off x="1009650" y="3331534"/>
            <a:ext cx="2952750" cy="347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B67254-0925-BC48-AAFD-919FC37E8CF1}"/>
              </a:ext>
            </a:extLst>
          </p:cNvPr>
          <p:cNvSpPr/>
          <p:nvPr/>
        </p:nvSpPr>
        <p:spPr>
          <a:xfrm>
            <a:off x="3962400" y="3331534"/>
            <a:ext cx="3028950" cy="34787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grpSp>
        <p:nvGrpSpPr>
          <p:cNvPr id="9" name="Group 8">
            <a:extLst>
              <a:ext uri="{FF2B5EF4-FFF2-40B4-BE49-F238E27FC236}">
                <a16:creationId xmlns:a16="http://schemas.microsoft.com/office/drawing/2014/main" id="{F5CBE0B7-D3AD-374B-A030-058288BA0C58}"/>
              </a:ext>
            </a:extLst>
          </p:cNvPr>
          <p:cNvGrpSpPr/>
          <p:nvPr/>
        </p:nvGrpSpPr>
        <p:grpSpPr>
          <a:xfrm>
            <a:off x="512112" y="2051628"/>
            <a:ext cx="2643292" cy="655598"/>
            <a:chOff x="4809067" y="5639251"/>
            <a:chExt cx="2643292" cy="655598"/>
          </a:xfrm>
        </p:grpSpPr>
        <p:sp>
          <p:nvSpPr>
            <p:cNvPr id="10" name="Rectangle 9">
              <a:extLst>
                <a:ext uri="{FF2B5EF4-FFF2-40B4-BE49-F238E27FC236}">
                  <a16:creationId xmlns:a16="http://schemas.microsoft.com/office/drawing/2014/main" id="{DE030F69-6BF6-A647-8FB1-BF942059ECCF}"/>
                </a:ext>
              </a:extLst>
            </p:cNvPr>
            <p:cNvSpPr/>
            <p:nvPr/>
          </p:nvSpPr>
          <p:spPr>
            <a:xfrm>
              <a:off x="4809067" y="5723467"/>
              <a:ext cx="203200"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A3E2885D-1CD6-D84F-AF6D-5C45CD974C68}"/>
                </a:ext>
              </a:extLst>
            </p:cNvPr>
            <p:cNvSpPr/>
            <p:nvPr/>
          </p:nvSpPr>
          <p:spPr>
            <a:xfrm>
              <a:off x="4809067" y="6008583"/>
              <a:ext cx="203200" cy="2032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0AE34DE4-A8AC-C946-A881-EB140C997D80}"/>
                </a:ext>
              </a:extLst>
            </p:cNvPr>
            <p:cNvSpPr txBox="1"/>
            <p:nvPr/>
          </p:nvSpPr>
          <p:spPr>
            <a:xfrm>
              <a:off x="5012267" y="5639251"/>
              <a:ext cx="2156360" cy="369332"/>
            </a:xfrm>
            <a:prstGeom prst="rect">
              <a:avLst/>
            </a:prstGeom>
            <a:noFill/>
          </p:spPr>
          <p:txBody>
            <a:bodyPr wrap="none" rtlCol="0">
              <a:spAutoFit/>
            </a:bodyPr>
            <a:lstStyle/>
            <a:p>
              <a:r>
                <a:rPr lang="en-US" dirty="0"/>
                <a:t>African American</a:t>
              </a:r>
            </a:p>
          </p:txBody>
        </p:sp>
        <p:sp>
          <p:nvSpPr>
            <p:cNvPr id="13" name="TextBox 12">
              <a:extLst>
                <a:ext uri="{FF2B5EF4-FFF2-40B4-BE49-F238E27FC236}">
                  <a16:creationId xmlns:a16="http://schemas.microsoft.com/office/drawing/2014/main" id="{394986DE-FAA9-0641-9B24-98FCF03F0D94}"/>
                </a:ext>
              </a:extLst>
            </p:cNvPr>
            <p:cNvSpPr txBox="1"/>
            <p:nvPr/>
          </p:nvSpPr>
          <p:spPr>
            <a:xfrm>
              <a:off x="5012267" y="5925517"/>
              <a:ext cx="2440092" cy="369332"/>
            </a:xfrm>
            <a:prstGeom prst="rect">
              <a:avLst/>
            </a:prstGeom>
            <a:noFill/>
          </p:spPr>
          <p:txBody>
            <a:bodyPr wrap="none" rtlCol="0">
              <a:spAutoFit/>
            </a:bodyPr>
            <a:lstStyle/>
            <a:p>
              <a:r>
                <a:rPr lang="en-US" dirty="0"/>
                <a:t>European American</a:t>
              </a:r>
            </a:p>
          </p:txBody>
        </p:sp>
      </p:grpSp>
      <p:sp>
        <p:nvSpPr>
          <p:cNvPr id="14" name="TextBox 13">
            <a:extLst>
              <a:ext uri="{FF2B5EF4-FFF2-40B4-BE49-F238E27FC236}">
                <a16:creationId xmlns:a16="http://schemas.microsoft.com/office/drawing/2014/main" id="{FE81DA18-7D21-4A4D-BCE4-AE3343065BAD}"/>
              </a:ext>
            </a:extLst>
          </p:cNvPr>
          <p:cNvSpPr txBox="1"/>
          <p:nvPr/>
        </p:nvSpPr>
        <p:spPr>
          <a:xfrm>
            <a:off x="11021989" y="4428181"/>
            <a:ext cx="1203320" cy="646331"/>
          </a:xfrm>
          <a:prstGeom prst="rect">
            <a:avLst/>
          </a:prstGeom>
          <a:noFill/>
        </p:spPr>
        <p:txBody>
          <a:bodyPr wrap="square" rtlCol="0">
            <a:spAutoFit/>
          </a:bodyPr>
          <a:lstStyle/>
          <a:p>
            <a:r>
              <a:rPr lang="en-US" sz="1200" dirty="0">
                <a:solidFill>
                  <a:srgbClr val="0070C0"/>
                </a:solidFill>
              </a:rPr>
              <a:t>Average discordance </a:t>
            </a:r>
          </a:p>
          <a:p>
            <a:r>
              <a:rPr lang="en-US" sz="1200" dirty="0">
                <a:solidFill>
                  <a:srgbClr val="0070C0"/>
                </a:solidFill>
              </a:rPr>
              <a:t>= 0.49% </a:t>
            </a:r>
          </a:p>
        </p:txBody>
      </p:sp>
    </p:spTree>
    <p:extLst>
      <p:ext uri="{BB962C8B-B14F-4D97-AF65-F5344CB8AC3E}">
        <p14:creationId xmlns:p14="http://schemas.microsoft.com/office/powerpoint/2010/main" val="373110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0A97-B261-294A-94B8-8CC7F18469F4}"/>
              </a:ext>
            </a:extLst>
          </p:cNvPr>
          <p:cNvSpPr>
            <a:spLocks noGrp="1"/>
          </p:cNvSpPr>
          <p:nvPr>
            <p:ph type="title"/>
          </p:nvPr>
        </p:nvSpPr>
        <p:spPr/>
        <p:txBody>
          <a:bodyPr/>
          <a:lstStyle/>
          <a:p>
            <a:r>
              <a:rPr lang="en-US" dirty="0"/>
              <a:t>Steps of processing data</a:t>
            </a:r>
          </a:p>
        </p:txBody>
      </p:sp>
      <p:sp>
        <p:nvSpPr>
          <p:cNvPr id="3" name="Content Placeholder 2">
            <a:extLst>
              <a:ext uri="{FF2B5EF4-FFF2-40B4-BE49-F238E27FC236}">
                <a16:creationId xmlns:a16="http://schemas.microsoft.com/office/drawing/2014/main" id="{E8E095B3-A774-B44F-B52A-5B086F610EAC}"/>
              </a:ext>
            </a:extLst>
          </p:cNvPr>
          <p:cNvSpPr>
            <a:spLocks noGrp="1"/>
          </p:cNvSpPr>
          <p:nvPr>
            <p:ph idx="1"/>
          </p:nvPr>
        </p:nvSpPr>
        <p:spPr>
          <a:xfrm>
            <a:off x="1154954" y="2603500"/>
            <a:ext cx="9779745" cy="3416300"/>
          </a:xfrm>
        </p:spPr>
        <p:txBody>
          <a:bodyPr>
            <a:normAutofit/>
          </a:bodyPr>
          <a:lstStyle/>
          <a:p>
            <a:r>
              <a:rPr lang="en-US" dirty="0"/>
              <a:t>Get the FPKM values for all of my samples in </a:t>
            </a:r>
            <a:r>
              <a:rPr lang="en-US" dirty="0" err="1"/>
              <a:t>genes_fpkm.tracking</a:t>
            </a:r>
            <a:r>
              <a:rPr lang="en-US" dirty="0"/>
              <a:t> file(60590 genes)</a:t>
            </a:r>
          </a:p>
          <a:p>
            <a:pPr marL="0" indent="0">
              <a:buNone/>
            </a:pPr>
            <a:endParaRPr lang="en-US" dirty="0"/>
          </a:p>
          <a:p>
            <a:r>
              <a:rPr lang="en-US" dirty="0"/>
              <a:t>Remove all zero data(42910 genes).</a:t>
            </a:r>
          </a:p>
          <a:p>
            <a:endParaRPr lang="en-US" dirty="0"/>
          </a:p>
          <a:p>
            <a:r>
              <a:rPr lang="en-US" dirty="0"/>
              <a:t>Add a pseudo count 0.1 to each of my value.</a:t>
            </a:r>
          </a:p>
          <a:p>
            <a:endParaRPr lang="en-US" dirty="0"/>
          </a:p>
          <a:p>
            <a:r>
              <a:rPr lang="en-US" dirty="0"/>
              <a:t>Log10  scale.</a:t>
            </a:r>
          </a:p>
          <a:p>
            <a:endParaRPr lang="en-US" dirty="0"/>
          </a:p>
        </p:txBody>
      </p:sp>
    </p:spTree>
    <p:extLst>
      <p:ext uri="{BB962C8B-B14F-4D97-AF65-F5344CB8AC3E}">
        <p14:creationId xmlns:p14="http://schemas.microsoft.com/office/powerpoint/2010/main" val="1434606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{1F44C59E-D494-044A-859D-AFF77C2FD361}tf10001076</Template>
  <TotalTime>7785</TotalTime>
  <Words>3667</Words>
  <Application>Microsoft Macintosh PowerPoint</Application>
  <PresentationFormat>Widescreen</PresentationFormat>
  <Paragraphs>619</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PMingLiU</vt:lpstr>
      <vt:lpstr>Arial</vt:lpstr>
      <vt:lpstr>Arial</vt:lpstr>
      <vt:lpstr>Calibri</vt:lpstr>
      <vt:lpstr>Century Gothic</vt:lpstr>
      <vt:lpstr>Times New Roman</vt:lpstr>
      <vt:lpstr>Wingdings 3</vt:lpstr>
      <vt:lpstr>Ion Boardroom</vt:lpstr>
      <vt:lpstr>Differential gene expression between prostate cancer of African American and European American men</vt:lpstr>
      <vt:lpstr>Introduction</vt:lpstr>
      <vt:lpstr>Article</vt:lpstr>
      <vt:lpstr>Hypothesis</vt:lpstr>
      <vt:lpstr>Sequencing source</vt:lpstr>
      <vt:lpstr>Pre-alignment sequencing metrics</vt:lpstr>
      <vt:lpstr>Pipeline</vt:lpstr>
      <vt:lpstr>Alignment metrics and statistics</vt:lpstr>
      <vt:lpstr>Steps of processing data</vt:lpstr>
      <vt:lpstr>Box and whisker plot</vt:lpstr>
      <vt:lpstr>PCA plot</vt:lpstr>
      <vt:lpstr>Filter the data</vt:lpstr>
      <vt:lpstr>PCA - Filtered Genes</vt:lpstr>
      <vt:lpstr>Remove EHS2/3 and genes without symbol name</vt:lpstr>
      <vt:lpstr>PCA - Filtered Genes</vt:lpstr>
      <vt:lpstr>Dendrogram</vt:lpstr>
      <vt:lpstr>PowerPoint Presentation</vt:lpstr>
      <vt:lpstr>Pathway analysis</vt:lpstr>
      <vt:lpstr>Pathway analysis with downregulated genes</vt:lpstr>
      <vt:lpstr>PowerPoint Presentation</vt:lpstr>
      <vt:lpstr>Pathway analysis with upregulated genes</vt:lpstr>
      <vt:lpstr>Barplot of RFPL3S and U2AF1L5</vt:lpstr>
      <vt:lpstr>Previous study of genes RFPL3S</vt:lpstr>
      <vt:lpstr>Previous study of genes RFPL3S</vt:lpstr>
      <vt:lpstr>Previous study of gene U2AF1L5 </vt:lpstr>
      <vt:lpstr>Previous study of genes U2AF1L5 </vt:lpstr>
      <vt:lpstr>Conclusions &amp; future studies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Systems Approach to Interrogate Gene Expression Patterns in African American Men Presenting with Clinically Localized Prostate Cancer</dc:title>
  <dc:creator>Microsoft Office User</dc:creator>
  <cp:lastModifiedBy>Microsoft Office User</cp:lastModifiedBy>
  <cp:revision>203</cp:revision>
  <dcterms:created xsi:type="dcterms:W3CDTF">2021-11-16T03:26:35Z</dcterms:created>
  <dcterms:modified xsi:type="dcterms:W3CDTF">2021-12-02T22:09:59Z</dcterms:modified>
</cp:coreProperties>
</file>